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7" r:id="rId13"/>
    <p:sldId id="285" r:id="rId14"/>
    <p:sldId id="286" r:id="rId15"/>
    <p:sldId id="291" r:id="rId16"/>
    <p:sldId id="292" r:id="rId17"/>
    <p:sldId id="295" r:id="rId18"/>
    <p:sldId id="296" r:id="rId19"/>
    <p:sldId id="297" r:id="rId20"/>
    <p:sldId id="293" r:id="rId21"/>
    <p:sldId id="289" r:id="rId22"/>
  </p:sldIdLst>
  <p:sldSz cx="12192000" cy="6858000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791D6"/>
    <a:srgbClr val="97BF30"/>
    <a:srgbClr val="C50941"/>
    <a:srgbClr val="6D7A89"/>
    <a:srgbClr val="A1A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79643" autoAdjust="0"/>
  </p:normalViewPr>
  <p:slideViewPr>
    <p:cSldViewPr>
      <p:cViewPr varScale="1">
        <p:scale>
          <a:sx n="56" d="100"/>
          <a:sy n="56" d="100"/>
        </p:scale>
        <p:origin x="109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01fs01\home$\lill\01_Projekte\02_GND4C\gndStatistik_2018-1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de-DE" sz="2000" baseline="0"/>
              <a:t>Häufigkeiten der einzelnen Entitäten in der GND</a:t>
            </a:r>
            <a:endParaRPr lang="en-US" sz="2000" baseline="0"/>
          </a:p>
        </c:rich>
      </c:tx>
      <c:layout>
        <c:manualLayout>
          <c:xMode val="edge"/>
          <c:yMode val="edge"/>
          <c:x val="1.4698582257637375E-2"/>
          <c:y val="2.08741073545479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de-D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'2019-10-17'!$A$2</c:f>
              <c:strCache>
                <c:ptCount val="1"/>
                <c:pt idx="0">
                  <c:v>Personen indiv. Tp</c:v>
                </c:pt>
              </c:strCache>
            </c:strRef>
          </c:tx>
          <c:spPr>
            <a:gradFill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accent1"/>
                </a:gs>
              </a:gsLst>
              <a:lin ang="5400000" scaled="0"/>
            </a:gra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'2019-10-17'!$B$1</c:f>
              <c:strCache>
                <c:ptCount val="1"/>
                <c:pt idx="0">
                  <c:v>Anzahl</c:v>
                </c:pt>
              </c:strCache>
            </c:strRef>
          </c:cat>
          <c:val>
            <c:numRef>
              <c:f>'2019-10-17'!$B$2</c:f>
              <c:numCache>
                <c:formatCode>#,##0</c:formatCode>
                <c:ptCount val="1"/>
                <c:pt idx="0">
                  <c:v>5339138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03-4EC3-B600-A9B67BC351EE}"/>
            </c:ext>
          </c:extLst>
        </c:ser>
        <c:ser>
          <c:idx val="1"/>
          <c:order val="1"/>
          <c:tx>
            <c:strRef>
              <c:f>'2019-10-17'!$A$3</c:f>
              <c:strCache>
                <c:ptCount val="1"/>
                <c:pt idx="0">
                  <c:v>Personennamen Tn</c:v>
                </c:pt>
              </c:strCache>
            </c:strRef>
          </c:tx>
          <c:spPr>
            <a:gradFill>
              <a:gsLst>
                <a:gs pos="100000">
                  <a:schemeClr val="accent2">
                    <a:lumMod val="60000"/>
                    <a:lumOff val="40000"/>
                  </a:schemeClr>
                </a:gs>
                <a:gs pos="0">
                  <a:schemeClr val="accent2"/>
                </a:gs>
              </a:gsLst>
              <a:lin ang="5400000" scaled="0"/>
            </a:gra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'2019-10-17'!$B$1</c:f>
              <c:strCache>
                <c:ptCount val="1"/>
                <c:pt idx="0">
                  <c:v>Anzahl</c:v>
                </c:pt>
              </c:strCache>
            </c:strRef>
          </c:cat>
          <c:val>
            <c:numRef>
              <c:f>'2019-10-17'!$B$3</c:f>
              <c:numCache>
                <c:formatCode>#,##0</c:formatCode>
                <c:ptCount val="1"/>
                <c:pt idx="0">
                  <c:v>7235507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03-4EC3-B600-A9B67BC351EE}"/>
            </c:ext>
          </c:extLst>
        </c:ser>
        <c:ser>
          <c:idx val="2"/>
          <c:order val="2"/>
          <c:tx>
            <c:strRef>
              <c:f>'2019-10-17'!$A$4</c:f>
              <c:strCache>
                <c:ptCount val="1"/>
                <c:pt idx="0">
                  <c:v>Körperschaften Tb</c:v>
                </c:pt>
              </c:strCache>
            </c:strRef>
          </c:tx>
          <c:spPr>
            <a:gradFill>
              <a:gsLst>
                <a:gs pos="100000">
                  <a:schemeClr val="accent3">
                    <a:lumMod val="60000"/>
                    <a:lumOff val="40000"/>
                  </a:schemeClr>
                </a:gs>
                <a:gs pos="0">
                  <a:schemeClr val="accent3"/>
                </a:gs>
              </a:gsLst>
              <a:lin ang="5400000" scaled="0"/>
            </a:gra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'2019-10-17'!$B$1</c:f>
              <c:strCache>
                <c:ptCount val="1"/>
                <c:pt idx="0">
                  <c:v>Anzahl</c:v>
                </c:pt>
              </c:strCache>
            </c:strRef>
          </c:cat>
          <c:val>
            <c:numRef>
              <c:f>'2019-10-17'!$B$4</c:f>
              <c:numCache>
                <c:formatCode>#,##0</c:formatCode>
                <c:ptCount val="1"/>
                <c:pt idx="0">
                  <c:v>1663913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03-4EC3-B600-A9B67BC351EE}"/>
            </c:ext>
          </c:extLst>
        </c:ser>
        <c:ser>
          <c:idx val="3"/>
          <c:order val="3"/>
          <c:tx>
            <c:strRef>
              <c:f>'2019-10-17'!$A$5</c:f>
              <c:strCache>
                <c:ptCount val="1"/>
                <c:pt idx="0">
                  <c:v>Kongresse Tf</c:v>
                </c:pt>
              </c:strCache>
            </c:strRef>
          </c:tx>
          <c:spPr>
            <a:gradFill>
              <a:gsLst>
                <a:gs pos="100000">
                  <a:schemeClr val="accent4">
                    <a:lumMod val="60000"/>
                    <a:lumOff val="40000"/>
                  </a:schemeClr>
                </a:gs>
                <a:gs pos="0">
                  <a:schemeClr val="accent4"/>
                </a:gs>
              </a:gsLst>
              <a:lin ang="5400000" scaled="0"/>
            </a:gra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'2019-10-17'!$B$1</c:f>
              <c:strCache>
                <c:ptCount val="1"/>
                <c:pt idx="0">
                  <c:v>Anzahl</c:v>
                </c:pt>
              </c:strCache>
            </c:strRef>
          </c:cat>
          <c:val>
            <c:numRef>
              <c:f>'2019-10-17'!$B$5</c:f>
              <c:numCache>
                <c:formatCode>#,##0</c:formatCode>
                <c:ptCount val="1"/>
                <c:pt idx="0">
                  <c:v>834785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303-4EC3-B600-A9B67BC351EE}"/>
            </c:ext>
          </c:extLst>
        </c:ser>
        <c:ser>
          <c:idx val="4"/>
          <c:order val="4"/>
          <c:tx>
            <c:strRef>
              <c:f>'2019-10-17'!$A$6</c:f>
              <c:strCache>
                <c:ptCount val="1"/>
                <c:pt idx="0">
                  <c:v>Werke Tu</c:v>
                </c:pt>
              </c:strCache>
            </c:strRef>
          </c:tx>
          <c:spPr>
            <a:gradFill>
              <a:gsLst>
                <a:gs pos="100000">
                  <a:schemeClr val="accent5">
                    <a:lumMod val="60000"/>
                    <a:lumOff val="40000"/>
                  </a:schemeClr>
                </a:gs>
                <a:gs pos="0">
                  <a:schemeClr val="accent5"/>
                </a:gs>
              </a:gsLst>
              <a:lin ang="5400000" scaled="0"/>
            </a:gra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'2019-10-17'!$B$1</c:f>
              <c:strCache>
                <c:ptCount val="1"/>
                <c:pt idx="0">
                  <c:v>Anzahl</c:v>
                </c:pt>
              </c:strCache>
            </c:strRef>
          </c:cat>
          <c:val>
            <c:numRef>
              <c:f>'2019-10-17'!$B$6</c:f>
              <c:numCache>
                <c:formatCode>#,##0</c:formatCode>
                <c:ptCount val="1"/>
                <c:pt idx="0">
                  <c:v>405992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03-4EC3-B600-A9B67BC351EE}"/>
            </c:ext>
          </c:extLst>
        </c:ser>
        <c:ser>
          <c:idx val="5"/>
          <c:order val="5"/>
          <c:tx>
            <c:strRef>
              <c:f>'2019-10-17'!$A$7</c:f>
              <c:strCache>
                <c:ptCount val="1"/>
                <c:pt idx="0">
                  <c:v>Geografika Tg</c:v>
                </c:pt>
              </c:strCache>
            </c:strRef>
          </c:tx>
          <c:spPr>
            <a:gradFill>
              <a:gsLst>
                <a:gs pos="100000">
                  <a:schemeClr val="accent6">
                    <a:lumMod val="60000"/>
                    <a:lumOff val="40000"/>
                  </a:schemeClr>
                </a:gs>
                <a:gs pos="0">
                  <a:schemeClr val="accent6"/>
                </a:gs>
              </a:gsLst>
              <a:lin ang="5400000" scaled="0"/>
            </a:gra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'2019-10-17'!$B$1</c:f>
              <c:strCache>
                <c:ptCount val="1"/>
                <c:pt idx="0">
                  <c:v>Anzahl</c:v>
                </c:pt>
              </c:strCache>
            </c:strRef>
          </c:cat>
          <c:val>
            <c:numRef>
              <c:f>'2019-10-17'!$B$7</c:f>
              <c:numCache>
                <c:formatCode>#,##0</c:formatCode>
                <c:ptCount val="1"/>
                <c:pt idx="0">
                  <c:v>346088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303-4EC3-B600-A9B67BC351EE}"/>
            </c:ext>
          </c:extLst>
        </c:ser>
        <c:ser>
          <c:idx val="6"/>
          <c:order val="6"/>
          <c:tx>
            <c:strRef>
              <c:f>'2019-10-17'!$A$8</c:f>
              <c:strCache>
                <c:ptCount val="1"/>
                <c:pt idx="0">
                  <c:v>Sachbegriffe Ts</c:v>
                </c:pt>
              </c:strCache>
            </c:strRef>
          </c:tx>
          <c:spPr>
            <a:gradFill>
              <a:gsLst>
                <a:gs pos="100000">
                  <a:schemeClr val="accent1">
                    <a:lumMod val="60000"/>
                    <a:lumMod val="60000"/>
                    <a:lumOff val="40000"/>
                  </a:schemeClr>
                </a:gs>
                <a:gs pos="0">
                  <a:schemeClr val="accent1">
                    <a:lumMod val="60000"/>
                  </a:schemeClr>
                </a:gs>
              </a:gsLst>
              <a:lin ang="5400000" scaled="0"/>
            </a:gra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'2019-10-17'!$B$1</c:f>
              <c:strCache>
                <c:ptCount val="1"/>
                <c:pt idx="0">
                  <c:v>Anzahl</c:v>
                </c:pt>
              </c:strCache>
            </c:strRef>
          </c:cat>
          <c:val>
            <c:numRef>
              <c:f>'2019-10-17'!$B$8</c:f>
              <c:numCache>
                <c:formatCode>#,##0</c:formatCode>
                <c:ptCount val="1"/>
                <c:pt idx="0">
                  <c:v>215072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303-4EC3-B600-A9B67BC351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23035872"/>
        <c:axId val="329906816"/>
      </c:barChart>
      <c:valAx>
        <c:axId val="329906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23035872"/>
        <c:crosses val="autoZero"/>
        <c:crossBetween val="between"/>
      </c:valAx>
      <c:catAx>
        <c:axId val="3230358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299068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581468400366051"/>
          <c:y val="0.18819980136725406"/>
          <c:w val="0.18994861722462866"/>
          <c:h val="0.42667928700952518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CCF88A-AFA3-416F-A574-5A0498559AB2}" type="datetimeFigureOut">
              <a:rPr lang="de-DE"/>
              <a:pPr>
                <a:defRPr/>
              </a:pPr>
              <a:t>23.10.2019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7019E04-9B29-4427-8137-2E020302594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7847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E7D34F6-129A-4E57-969A-1568837B8ACC}" type="datetimeFigureOut">
              <a:rPr lang="de-DE"/>
              <a:pPr>
                <a:defRPr/>
              </a:pPr>
              <a:t>23.10.2019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7BA6D37-30BF-4398-84F5-86B318ECE01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421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Vorab kurze nicht</a:t>
            </a:r>
            <a:r>
              <a:rPr lang="de-DE" baseline="0" dirty="0" smtClean="0"/>
              <a:t> repräsentative Umfrage:</a:t>
            </a:r>
          </a:p>
          <a:p>
            <a:r>
              <a:rPr lang="de-DE" baseline="0" dirty="0" smtClean="0"/>
              <a:t>Wer kennt das GND-Webformular bereits oder hat schon mal davon gehört?</a:t>
            </a:r>
          </a:p>
          <a:p>
            <a:r>
              <a:rPr lang="de-DE" baseline="0" dirty="0" smtClean="0"/>
              <a:t>Wer nutzt es bereits?</a:t>
            </a:r>
          </a:p>
          <a:p>
            <a:r>
              <a:rPr lang="de-DE" baseline="0" dirty="0" smtClean="0">
                <a:sym typeface="Wingdings" panose="05000000000000000000" pitchFamily="2" charset="2"/>
              </a:rPr>
              <a:t> Niedrigschwelliges Angebot, um eigene Personendaten in GND einzubringen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BA6D37-30BF-4398-84F5-86B318ECE014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7451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BA6D37-30BF-4398-84F5-86B318ECE014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4843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Körperschaften: Erzittern und erblassen gestandene Bibliothekare davor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schwarzer Gürtel in RDA…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…und auch für andere</a:t>
            </a:r>
            <a:r>
              <a:rPr lang="de-DE" baseline="0" dirty="0" smtClean="0"/>
              <a:t> Entitäten wie </a:t>
            </a:r>
            <a:r>
              <a:rPr lang="de-DE" baseline="0" dirty="0" err="1" smtClean="0"/>
              <a:t>Geografika</a:t>
            </a:r>
            <a:r>
              <a:rPr lang="de-DE" baseline="0" dirty="0" smtClean="0"/>
              <a:t> oder Sachbegriffe sollen Webformulare geschaffen werden</a:t>
            </a:r>
            <a:endParaRPr lang="de-DE" dirty="0" smtClean="0"/>
          </a:p>
          <a:p>
            <a:endParaRPr lang="de-DE" baseline="0" dirty="0" smtClean="0">
              <a:sym typeface="Wingdings" panose="05000000000000000000" pitchFamily="2" charset="2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BA6D37-30BF-4398-84F5-86B318ECE014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272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Normdaten </a:t>
            </a:r>
            <a:r>
              <a:rPr lang="de-DE" dirty="0" smtClean="0"/>
              <a:t>wie die GND verknüpfen bereits Kulturobjekte, </a:t>
            </a:r>
            <a:r>
              <a:rPr lang="de-DE" dirty="0"/>
              <a:t>Bibliotheksbestände und Forschungsdaten fächer- und spartenübergreifend </a:t>
            </a:r>
            <a:r>
              <a:rPr lang="de-DE" dirty="0" smtClean="0"/>
              <a:t>miteinander.</a:t>
            </a:r>
          </a:p>
          <a:p>
            <a:pPr marL="0" marR="0" lvl="0" indent="0" algn="l" defTabSz="914400" rtl="0" eaLnBrk="0" fontAlgn="base" latinLnBrk="0" hangingPunc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(1)</a:t>
            </a:r>
            <a:r>
              <a:rPr lang="de-DE" baseline="0" dirty="0" smtClean="0"/>
              <a:t> </a:t>
            </a:r>
            <a:r>
              <a:rPr lang="de-DE" dirty="0" smtClean="0"/>
              <a:t>Entscheidendes </a:t>
            </a:r>
            <a:r>
              <a:rPr lang="de-DE" dirty="0"/>
              <a:t>Charakteristikum </a:t>
            </a:r>
            <a:r>
              <a:rPr lang="de-DE" dirty="0" smtClean="0"/>
              <a:t>der GND ist </a:t>
            </a:r>
            <a:r>
              <a:rPr lang="de-DE" dirty="0"/>
              <a:t>dabei ihre </a:t>
            </a:r>
            <a:r>
              <a:rPr lang="de-DE" dirty="0" smtClean="0"/>
              <a:t>Verlässlichkeit:</a:t>
            </a:r>
            <a:r>
              <a:rPr lang="de-DE" baseline="0" dirty="0" smtClean="0"/>
              <a:t> getragen durch Vielzahl an kooperierenden Institutionen.</a:t>
            </a:r>
            <a:endParaRPr lang="de-DE" dirty="0"/>
          </a:p>
          <a:p>
            <a:pPr>
              <a:lnSpc>
                <a:spcPts val="26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dirty="0"/>
              <a:t>Aber die GND ist organisatorisch, fachlich und technisch noch stark auf die Nutzung durch Bibliotheken </a:t>
            </a:r>
            <a:r>
              <a:rPr lang="de-DE" dirty="0" smtClean="0"/>
              <a:t>ausgerichtet.</a:t>
            </a:r>
          </a:p>
          <a:p>
            <a:pPr>
              <a:lnSpc>
                <a:spcPts val="26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dirty="0" smtClean="0"/>
              <a:t>(2) Anpassung </a:t>
            </a:r>
            <a:r>
              <a:rPr lang="de-DE" dirty="0"/>
              <a:t>an die Bedarfe von Kultur- und Forschungseinrichtungen ist erforderlich. </a:t>
            </a:r>
            <a:endParaRPr lang="de-DE" sz="105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B60990-A456-4E15-8235-A772450F9E9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5765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GND-Agenturen:</a:t>
            </a:r>
          </a:p>
          <a:p>
            <a:r>
              <a:rPr lang="de-DE" baseline="0" dirty="0" smtClean="0"/>
              <a:t>Finanzierungsmodelle… Qualitätssicherung muss auch Geld kosten dürfen </a:t>
            </a:r>
            <a:r>
              <a:rPr lang="de-DE" baseline="0" dirty="0" smtClean="0">
                <a:sym typeface="Wingdings" panose="05000000000000000000" pitchFamily="2" charset="2"/>
              </a:rPr>
              <a:t> vorab bei Projekten einplanen</a:t>
            </a:r>
          </a:p>
          <a:p>
            <a:r>
              <a:rPr lang="de-DE" baseline="0" dirty="0" smtClean="0">
                <a:sym typeface="Wingdings" panose="05000000000000000000" pitchFamily="2" charset="2"/>
              </a:rPr>
              <a:t>GND4C-Projektpartner als mögliche GND-Agenturen  Aber: alleine können wir es auch nicht schaffen…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BA6D37-30BF-4398-84F5-86B318ECE014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2712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BA6D37-30BF-4398-84F5-86B318ECE014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595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Um die letzte Frage gleich hier zu beantworten: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Im</a:t>
            </a:r>
            <a:r>
              <a:rPr lang="de-DE" baseline="0" dirty="0" smtClean="0"/>
              <a:t> </a:t>
            </a:r>
            <a:r>
              <a:rPr lang="de-DE" dirty="0" smtClean="0"/>
              <a:t>Testsystem gibt es bereits eine Umsetzung auch für Körperschaften…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…und auch für andere</a:t>
            </a:r>
            <a:r>
              <a:rPr lang="de-DE" baseline="0" dirty="0" smtClean="0"/>
              <a:t> Entitäten wie </a:t>
            </a:r>
            <a:r>
              <a:rPr lang="de-DE" baseline="0" dirty="0" err="1" smtClean="0"/>
              <a:t>Geografika</a:t>
            </a:r>
            <a:r>
              <a:rPr lang="de-DE" baseline="0" dirty="0" smtClean="0"/>
              <a:t> oder Sachbegriffe sollen Webformulare geschaffen werden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BA6D37-30BF-4398-84F5-86B318ECE014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8988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Hinweisen auf: Abschaffung/Rückbau der </a:t>
            </a:r>
            <a:r>
              <a:rPr lang="de-DE" dirty="0" err="1" smtClean="0"/>
              <a:t>Tn</a:t>
            </a:r>
            <a:r>
              <a:rPr lang="de-DE" dirty="0" smtClean="0"/>
              <a:t>-Sätze ab Juni 2020</a:t>
            </a:r>
          </a:p>
          <a:p>
            <a:r>
              <a:rPr lang="de-DE" dirty="0" smtClean="0"/>
              <a:t>Umwandlung in Text-Strings bzw. Anreicherung u.</a:t>
            </a:r>
            <a:r>
              <a:rPr lang="de-DE" baseline="0" dirty="0" smtClean="0"/>
              <a:t> Überführung in </a:t>
            </a:r>
            <a:r>
              <a:rPr lang="de-DE" baseline="0" dirty="0" err="1" smtClean="0"/>
              <a:t>Tp</a:t>
            </a:r>
            <a:r>
              <a:rPr lang="de-DE" baseline="0" dirty="0" smtClean="0"/>
              <a:t>-Sätze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BA6D37-30BF-4398-84F5-86B318ECE014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4063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Formularbasierte Eingabe: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smtClean="0"/>
              <a:t>Erleichterung für Datenredaktion (Transformation der eingegebenen Daten in PICA-Format)</a:t>
            </a:r>
          </a:p>
          <a:p>
            <a:endParaRPr lang="de-DE" dirty="0" smtClean="0"/>
          </a:p>
          <a:p>
            <a:r>
              <a:rPr lang="de-DE" dirty="0" smtClean="0"/>
              <a:t>Personen sind nach dem Speichern unmittelbar in der GND vorhanden </a:t>
            </a:r>
            <a:r>
              <a:rPr lang="de-DE" dirty="0" smtClean="0">
                <a:sym typeface="Wingdings" panose="05000000000000000000" pitchFamily="2" charset="2"/>
              </a:rPr>
              <a:t> Identifier können nachgenutzt werden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BA6D37-30BF-4398-84F5-86B318ECE014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3358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Vorschlagsliste…:</a:t>
            </a:r>
          </a:p>
          <a:p>
            <a:r>
              <a:rPr lang="de-DE" dirty="0" smtClean="0"/>
              <a:t>GND-Systematik bei Sachbegriffen mit der Notation 9.4ab = Einzelne Berufe, Tätigkeiten, Funktionen; Religionszugehörigkeit, Weltanschauung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BA6D37-30BF-4398-84F5-86B318ECE014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3292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ISIL = </a:t>
            </a:r>
            <a:r>
              <a:rPr lang="en-US" i="0" dirty="0" smtClean="0"/>
              <a:t>International Standard Identifier for Libraries and Related Organizations, </a:t>
            </a:r>
            <a:r>
              <a:rPr lang="en-US" i="0" dirty="0" err="1" smtClean="0"/>
              <a:t>leicht</a:t>
            </a:r>
            <a:r>
              <a:rPr lang="en-US" i="0" dirty="0" smtClean="0"/>
              <a:t> </a:t>
            </a:r>
            <a:r>
              <a:rPr lang="en-US" i="0" dirty="0" err="1" smtClean="0"/>
              <a:t>zu</a:t>
            </a:r>
            <a:r>
              <a:rPr lang="en-US" i="0" dirty="0" smtClean="0"/>
              <a:t> </a:t>
            </a:r>
            <a:r>
              <a:rPr lang="en-US" i="0" dirty="0" err="1" smtClean="0"/>
              <a:t>beantragen</a:t>
            </a:r>
            <a:r>
              <a:rPr lang="en-US" i="0" dirty="0" smtClean="0"/>
              <a:t> via </a:t>
            </a:r>
            <a:r>
              <a:rPr lang="en-US" i="0" dirty="0" err="1" smtClean="0"/>
              <a:t>Sigelstelle</a:t>
            </a:r>
            <a:r>
              <a:rPr lang="en-US" i="0" dirty="0" smtClean="0"/>
              <a:t> (</a:t>
            </a:r>
            <a:r>
              <a:rPr lang="en-US" i="0" dirty="0" err="1" smtClean="0"/>
              <a:t>für</a:t>
            </a:r>
            <a:r>
              <a:rPr lang="en-US" i="0" dirty="0" smtClean="0"/>
              <a:t> </a:t>
            </a:r>
            <a:r>
              <a:rPr lang="en-US" i="0" dirty="0" err="1" smtClean="0"/>
              <a:t>Museumsstatistik</a:t>
            </a:r>
            <a:r>
              <a:rPr lang="en-US" i="0" dirty="0" smtClean="0"/>
              <a:t> </a:t>
            </a:r>
            <a:r>
              <a:rPr lang="en-US" i="0" dirty="0" err="1" smtClean="0"/>
              <a:t>meist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schon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vorhanden</a:t>
            </a:r>
            <a:r>
              <a:rPr lang="en-US" i="0" baseline="0" dirty="0" smtClean="0"/>
              <a:t>)</a:t>
            </a:r>
            <a:endParaRPr lang="de-DE" i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BA6D37-30BF-4398-84F5-86B318ECE014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0956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BA6D37-30BF-4398-84F5-86B318ECE014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4745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Datenlieferungen ans</a:t>
            </a:r>
            <a:r>
              <a:rPr lang="de-DE" baseline="0" dirty="0" smtClean="0"/>
              <a:t> LEO-BW-Portal setzen Personen mit GND-</a:t>
            </a:r>
            <a:r>
              <a:rPr lang="de-DE" baseline="0" dirty="0" err="1" smtClean="0"/>
              <a:t>Identifiern</a:t>
            </a:r>
            <a:r>
              <a:rPr lang="de-DE" baseline="0" dirty="0" smtClean="0"/>
              <a:t> voraus…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BA6D37-30BF-4398-84F5-86B318ECE014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5943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Rückfragen beim erfassenden Museum bei Unklarheiten</a:t>
            </a:r>
            <a:br>
              <a:rPr lang="de-DE" dirty="0" smtClean="0"/>
            </a:br>
            <a:r>
              <a:rPr lang="de-DE" dirty="0" smtClean="0"/>
              <a:t>(via ISIL-Kennung ersichtlich)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BA6D37-30BF-4398-84F5-86B318ECE014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8189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15413" y="3645024"/>
            <a:ext cx="10465163" cy="23042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0"/>
          </p:nvPr>
        </p:nvSpPr>
        <p:spPr>
          <a:xfrm>
            <a:off x="814917" y="6308554"/>
            <a:ext cx="10464800" cy="504825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ctr">
              <a:buNone/>
              <a:defRPr sz="1600">
                <a:latin typeface="Arial" pitchFamily="34" charset="0"/>
                <a:cs typeface="Arial" pitchFamily="34" charset="0"/>
              </a:defRPr>
            </a:lvl2pPr>
            <a:lvl3pPr algn="ctr">
              <a:buNone/>
              <a:defRPr sz="1600">
                <a:latin typeface="Arial" pitchFamily="34" charset="0"/>
                <a:cs typeface="Arial" pitchFamily="34" charset="0"/>
              </a:defRPr>
            </a:lvl3pPr>
            <a:lvl4pPr algn="ctr">
              <a:buNone/>
              <a:defRPr sz="1600">
                <a:latin typeface="Arial" pitchFamily="34" charset="0"/>
                <a:cs typeface="Arial" pitchFamily="34" charset="0"/>
              </a:defRPr>
            </a:lvl4pPr>
            <a:lvl5pPr algn="ctr">
              <a:buNone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815413" y="1988840"/>
            <a:ext cx="10459211" cy="1224136"/>
          </a:xfrm>
          <a:prstGeom prst="rect">
            <a:avLst/>
          </a:prstGeom>
        </p:spPr>
        <p:txBody>
          <a:bodyPr/>
          <a:lstStyle>
            <a:lvl1pPr>
              <a:defRPr sz="3600" b="1" baseline="0">
                <a:solidFill>
                  <a:srgbClr val="2791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20"/>
          <a:stretch/>
        </p:blipFill>
        <p:spPr>
          <a:xfrm>
            <a:off x="35496" y="1"/>
            <a:ext cx="3788510" cy="72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12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 txBox="1">
            <a:spLocks/>
          </p:cNvSpPr>
          <p:nvPr userDrawn="1"/>
        </p:nvSpPr>
        <p:spPr bwMode="auto">
          <a:xfrm>
            <a:off x="10907613" y="6381328"/>
            <a:ext cx="853017" cy="31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1ACFD589-9BD6-4349-93FB-733FF4872793}" type="slidenum">
              <a:rPr kumimoji="0" lang="de-DE" altLang="de-DE" sz="1200" b="0" i="0" u="none" strike="noStrike" kern="1200" cap="none" spc="0" normalizeH="0" baseline="0" smtClean="0">
                <a:ln>
                  <a:noFill/>
                </a:ln>
                <a:solidFill>
                  <a:srgbClr val="6D7A8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 eaLnBrk="1" hangingPunct="1">
                <a:defRPr/>
              </a:pPr>
              <a:t>‹Nr.›</a:t>
            </a:fld>
            <a:endParaRPr kumimoji="0" lang="de-DE" altLang="de-DE" sz="1200" b="0" i="0" u="none" strike="noStrike" kern="1200" cap="none" spc="0" normalizeH="0" baseline="0" dirty="0" smtClean="0">
              <a:ln>
                <a:noFill/>
              </a:ln>
              <a:solidFill>
                <a:srgbClr val="6D7A8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23393" y="1844675"/>
            <a:ext cx="10752667" cy="4032250"/>
          </a:xfrm>
          <a:prstGeom prst="rect">
            <a:avLst/>
          </a:prstGeom>
        </p:spPr>
        <p:txBody>
          <a:bodyPr/>
          <a:lstStyle>
            <a:lvl1pPr marL="361950" indent="-361950">
              <a:tabLst/>
              <a:defRPr sz="2800" baseline="0">
                <a:solidFill>
                  <a:schemeClr val="tx1"/>
                </a:solidFill>
                <a:latin typeface="Arial" pitchFamily="34" charset="0"/>
              </a:defRPr>
            </a:lvl1pPr>
            <a:lvl2pPr marL="714375" indent="-352425">
              <a:buFont typeface="Arial" pitchFamily="34" charset="0"/>
              <a:buChar char="•"/>
              <a:tabLst/>
              <a:defRPr sz="2400" baseline="0">
                <a:solidFill>
                  <a:schemeClr val="tx1"/>
                </a:solidFill>
                <a:latin typeface="Arial" pitchFamily="34" charset="0"/>
              </a:defRPr>
            </a:lvl2pPr>
            <a:lvl3pPr marL="1076325" indent="-361950">
              <a:tabLst/>
              <a:defRPr sz="2000" baseline="0">
                <a:solidFill>
                  <a:schemeClr val="tx1"/>
                </a:solidFill>
                <a:latin typeface="Arial" pitchFamily="34" charset="0"/>
              </a:defRPr>
            </a:lvl3pPr>
            <a:lvl4pPr marL="1438275" indent="-361950">
              <a:buFont typeface="Arial" pitchFamily="34" charset="0"/>
              <a:buChar char="•"/>
              <a:tabLst/>
              <a:defRPr baseline="0">
                <a:solidFill>
                  <a:schemeClr val="tx1"/>
                </a:solidFill>
                <a:latin typeface="Arial" pitchFamily="34" charset="0"/>
              </a:defRPr>
            </a:lvl4pPr>
            <a:lvl5pPr marL="1790700" indent="-352425">
              <a:buFont typeface="Arial" pitchFamily="34" charset="0"/>
              <a:buChar char="•"/>
              <a:tabLst/>
              <a:defRPr baseline="0">
                <a:solidFill>
                  <a:schemeClr val="tx1"/>
                </a:solidFill>
                <a:latin typeface="Arial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623393" y="1052736"/>
            <a:ext cx="10780779" cy="576064"/>
          </a:xfrm>
          <a:prstGeom prst="rect">
            <a:avLst/>
          </a:prstGeom>
        </p:spPr>
        <p:txBody>
          <a:bodyPr/>
          <a:lstStyle>
            <a:lvl1pPr algn="l">
              <a:tabLst>
                <a:tab pos="1076325" algn="l"/>
                <a:tab pos="2152650" algn="l"/>
                <a:tab pos="3228975" algn="l"/>
                <a:tab pos="4305300" algn="l"/>
                <a:tab pos="5381625" algn="l"/>
                <a:tab pos="6457950" algn="l"/>
                <a:tab pos="7534275" algn="l"/>
              </a:tabLst>
              <a:defRPr sz="3200" baseline="0">
                <a:solidFill>
                  <a:srgbClr val="2791D6"/>
                </a:solidFill>
                <a:latin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>
          <a:xfrm>
            <a:off x="3011983" y="6407985"/>
            <a:ext cx="789562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defRPr kumimoji="0" lang="nn-NO" sz="1200" b="0" i="0" u="none" strike="noStrike" kern="1200" cap="none" spc="0" normalizeH="0" baseline="0" smtClean="0">
                <a:ln>
                  <a:noFill/>
                </a:ln>
                <a:solidFill>
                  <a:srgbClr val="6D7A8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de-DE" smtClean="0"/>
              <a:t>Jens M. Lill | FG Dokumentation im DMB | 23.10.2019</a:t>
            </a:r>
            <a:endParaRPr lang="de-DE" dirty="0"/>
          </a:p>
        </p:txBody>
      </p:sp>
      <p:sp>
        <p:nvSpPr>
          <p:cNvPr id="9" name="Textplatzhalter 3"/>
          <p:cNvSpPr txBox="1">
            <a:spLocks/>
          </p:cNvSpPr>
          <p:nvPr userDrawn="1"/>
        </p:nvSpPr>
        <p:spPr>
          <a:xfrm>
            <a:off x="127000" y="6417757"/>
            <a:ext cx="1435100" cy="314191"/>
          </a:xfrm>
          <a:prstGeom prst="rect">
            <a:avLst/>
          </a:prstGeom>
        </p:spPr>
        <p:txBody>
          <a:bodyPr/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rgbClr val="6D7A8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7A8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 Service des 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6D7A8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6381330"/>
            <a:ext cx="783332" cy="28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02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 txBox="1">
            <a:spLocks/>
          </p:cNvSpPr>
          <p:nvPr userDrawn="1"/>
        </p:nvSpPr>
        <p:spPr bwMode="auto">
          <a:xfrm>
            <a:off x="10896536" y="6404810"/>
            <a:ext cx="853017" cy="32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976C8346-C696-4B5B-8FC6-30D2792A89EB}" type="slidenum">
              <a:rPr kumimoji="0" lang="de-DE" altLang="de-DE" sz="1200" b="0" i="0" u="none" strike="noStrike" kern="1200" cap="none" spc="0" normalizeH="0" baseline="0" smtClean="0">
                <a:ln>
                  <a:noFill/>
                </a:ln>
                <a:solidFill>
                  <a:srgbClr val="6D7A8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 eaLnBrk="1" hangingPunct="1">
                <a:defRPr/>
              </a:pPr>
              <a:t>‹Nr.›</a:t>
            </a:fld>
            <a:endParaRPr kumimoji="0" lang="de-DE" altLang="de-DE" sz="1200" b="0" i="0" u="none" strike="noStrike" kern="1200" cap="none" spc="0" normalizeH="0" baseline="0" dirty="0" smtClean="0">
              <a:ln>
                <a:noFill/>
              </a:ln>
              <a:solidFill>
                <a:srgbClr val="6D7A8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23393" y="1196755"/>
            <a:ext cx="10752667" cy="4680173"/>
          </a:xfrm>
          <a:prstGeom prst="rect">
            <a:avLst/>
          </a:prstGeom>
        </p:spPr>
        <p:txBody>
          <a:bodyPr/>
          <a:lstStyle>
            <a:lvl1pPr marL="361950" indent="-361950">
              <a:tabLst/>
              <a:defRPr sz="2800" baseline="0">
                <a:solidFill>
                  <a:schemeClr val="tx1"/>
                </a:solidFill>
                <a:latin typeface="Arial" pitchFamily="34" charset="0"/>
              </a:defRPr>
            </a:lvl1pPr>
            <a:lvl2pPr marL="714375" indent="-352425">
              <a:buFont typeface="Arial" pitchFamily="34" charset="0"/>
              <a:buChar char="•"/>
              <a:tabLst/>
              <a:defRPr sz="2400" baseline="0">
                <a:solidFill>
                  <a:schemeClr val="tx1"/>
                </a:solidFill>
                <a:latin typeface="Arial" pitchFamily="34" charset="0"/>
              </a:defRPr>
            </a:lvl2pPr>
            <a:lvl3pPr marL="1076325" indent="-361950">
              <a:tabLst/>
              <a:defRPr sz="2000" baseline="0">
                <a:solidFill>
                  <a:schemeClr val="tx1"/>
                </a:solidFill>
                <a:latin typeface="Arial" pitchFamily="34" charset="0"/>
              </a:defRPr>
            </a:lvl3pPr>
            <a:lvl4pPr marL="1438275" indent="-361950">
              <a:buFont typeface="Arial" pitchFamily="34" charset="0"/>
              <a:buChar char="•"/>
              <a:tabLst/>
              <a:defRPr baseline="0">
                <a:solidFill>
                  <a:schemeClr val="tx1"/>
                </a:solidFill>
                <a:latin typeface="Arial" pitchFamily="34" charset="0"/>
              </a:defRPr>
            </a:lvl4pPr>
            <a:lvl5pPr marL="1790700" indent="-352425">
              <a:buFont typeface="Arial" pitchFamily="34" charset="0"/>
              <a:buChar char="•"/>
              <a:tabLst/>
              <a:defRPr baseline="0">
                <a:solidFill>
                  <a:schemeClr val="tx1"/>
                </a:solidFill>
                <a:latin typeface="Arial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6336704" cy="576064"/>
          </a:xfrm>
          <a:prstGeom prst="rect">
            <a:avLst/>
          </a:prstGeom>
        </p:spPr>
        <p:txBody>
          <a:bodyPr/>
          <a:lstStyle>
            <a:lvl1pPr algn="l">
              <a:tabLst>
                <a:tab pos="1076325" algn="l"/>
                <a:tab pos="2152650" algn="l"/>
                <a:tab pos="3228975" algn="l"/>
                <a:tab pos="4305300" algn="l"/>
                <a:tab pos="5381625" algn="l"/>
                <a:tab pos="6457950" algn="l"/>
                <a:tab pos="7534275" algn="l"/>
              </a:tabLst>
              <a:defRPr sz="3200" baseline="0">
                <a:solidFill>
                  <a:srgbClr val="2791D6"/>
                </a:solidFill>
                <a:latin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>
          <a:xfrm>
            <a:off x="3011984" y="6411160"/>
            <a:ext cx="788454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defRPr kumimoji="0" lang="nn-NO" sz="1200" b="0" i="0" u="none" strike="noStrike" kern="1200" cap="none" spc="0" normalizeH="0" baseline="0" smtClean="0">
                <a:ln>
                  <a:noFill/>
                </a:ln>
                <a:solidFill>
                  <a:srgbClr val="6D7A8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de-DE" smtClean="0"/>
              <a:t>Jens M. Lill | FG Dokumentation im DMB | 23.10.2019</a:t>
            </a:r>
            <a:endParaRPr lang="de-DE" dirty="0"/>
          </a:p>
        </p:txBody>
      </p:sp>
      <p:sp>
        <p:nvSpPr>
          <p:cNvPr id="9" name="Textplatzhalter 3"/>
          <p:cNvSpPr txBox="1">
            <a:spLocks/>
          </p:cNvSpPr>
          <p:nvPr userDrawn="1"/>
        </p:nvSpPr>
        <p:spPr>
          <a:xfrm>
            <a:off x="127000" y="6417757"/>
            <a:ext cx="1435100" cy="314191"/>
          </a:xfrm>
          <a:prstGeom prst="rect">
            <a:avLst/>
          </a:prstGeom>
        </p:spPr>
        <p:txBody>
          <a:bodyPr/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rgbClr val="6D7A8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7A8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 Service des 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6D7A8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44" y="6381330"/>
            <a:ext cx="783332" cy="28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51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:\03_FB_EE\12_AfS\GND\16_Kommunikation\Logo\GND-Bridge.png">
            <a:extLst>
              <a:ext uri="{FF2B5EF4-FFF2-40B4-BE49-F238E27FC236}">
                <a16:creationId xmlns:a16="http://schemas.microsoft.com/office/drawing/2014/main" id="{6329966A-E0F8-4917-8C4D-563E32C886C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41" b="4709"/>
          <a:stretch/>
        </p:blipFill>
        <p:spPr bwMode="auto">
          <a:xfrm>
            <a:off x="0" y="-74616"/>
            <a:ext cx="12192000" cy="6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71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/>
          <p:cNvCxnSpPr/>
          <p:nvPr/>
        </p:nvCxnSpPr>
        <p:spPr>
          <a:xfrm>
            <a:off x="0" y="765175"/>
            <a:ext cx="12192000" cy="0"/>
          </a:xfrm>
          <a:prstGeom prst="line">
            <a:avLst/>
          </a:prstGeom>
          <a:ln w="19050" cmpd="sng">
            <a:solidFill>
              <a:srgbClr val="A1AA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0" y="6308725"/>
            <a:ext cx="12192000" cy="0"/>
          </a:xfrm>
          <a:prstGeom prst="line">
            <a:avLst/>
          </a:prstGeom>
          <a:ln w="19050" cmpd="sng">
            <a:solidFill>
              <a:srgbClr val="A1AA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\\srv01fs01.bsz-bw.lokal\home$\schweibenz\Desktop\Logo_MusIS_CMYK_new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44624"/>
            <a:ext cx="1944216" cy="69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ognd.bsz-bw.d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iki.bsz-bw.de/lib/exe/fetch.php?media=mare-team:museums-archivsysteme:musis:schulungen:musis-handreichung-14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iki.dnb.de/display/GND/GND4C-Forum+Dokumentation:+Startseite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ndne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sz-bw.de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sis-service.de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bsz-bw.de/doku.php?id=mare-team:museums-archivsysteme:regelwerke:start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ognd.bsz-bw.de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ctrTitle"/>
          </p:nvPr>
        </p:nvSpPr>
        <p:spPr bwMode="auto">
          <a:xfrm>
            <a:off x="2135191" y="1557341"/>
            <a:ext cx="7845425" cy="2376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>
                <a:latin typeface="Arial" charset="0"/>
                <a:cs typeface="Arial" charset="0"/>
              </a:rPr>
              <a:t>3 Jahre GND-Webformular zur Personenerfassung</a:t>
            </a:r>
            <a:r>
              <a:rPr lang="de-DE" altLang="de-DE" dirty="0" smtClean="0">
                <a:latin typeface="Arial" charset="0"/>
                <a:cs typeface="Arial" charset="0"/>
              </a:rPr>
              <a:t>:</a:t>
            </a:r>
            <a:br>
              <a:rPr lang="de-DE" altLang="de-DE" dirty="0" smtClean="0">
                <a:latin typeface="Arial" charset="0"/>
                <a:cs typeface="Arial" charset="0"/>
              </a:rPr>
            </a:br>
            <a:r>
              <a:rPr lang="de-DE" altLang="de-DE" sz="1600" dirty="0">
                <a:latin typeface="Arial" charset="0"/>
                <a:cs typeface="Arial" charset="0"/>
              </a:rPr>
              <a:t/>
            </a:r>
            <a:br>
              <a:rPr lang="de-DE" altLang="de-DE" sz="1600" dirty="0">
                <a:latin typeface="Arial" charset="0"/>
                <a:cs typeface="Arial" charset="0"/>
              </a:rPr>
            </a:br>
            <a:r>
              <a:rPr lang="de-DE" altLang="de-DE" dirty="0">
                <a:latin typeface="Arial" charset="0"/>
                <a:cs typeface="Arial" charset="0"/>
              </a:rPr>
              <a:t>ein Erfahrungsbericht aus dem </a:t>
            </a:r>
            <a:r>
              <a:rPr lang="de-DE" altLang="de-DE" dirty="0" err="1">
                <a:latin typeface="Arial" charset="0"/>
                <a:cs typeface="Arial" charset="0"/>
              </a:rPr>
              <a:t>MusIS</a:t>
            </a:r>
            <a:r>
              <a:rPr lang="de-DE" altLang="de-DE" dirty="0">
                <a:latin typeface="Arial" charset="0"/>
                <a:cs typeface="Arial" charset="0"/>
              </a:rPr>
              <a:t>-Verbund</a:t>
            </a:r>
            <a:endParaRPr lang="de-DE" altLang="de-DE" sz="2800" dirty="0">
              <a:latin typeface="Arial" charset="0"/>
              <a:cs typeface="Arial" charset="0"/>
            </a:endParaRPr>
          </a:p>
        </p:txBody>
      </p:sp>
      <p:sp>
        <p:nvSpPr>
          <p:cNvPr id="512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2135188" y="4581528"/>
            <a:ext cx="7848600" cy="1008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2400" dirty="0">
                <a:latin typeface="Arial" charset="0"/>
                <a:cs typeface="Arial" charset="0"/>
              </a:rPr>
              <a:t>Herbsttagung der Fachgruppe Dokumentation im Deutschen Museumsbund</a:t>
            </a:r>
          </a:p>
          <a:p>
            <a:pPr eaLnBrk="1" hangingPunct="1"/>
            <a:r>
              <a:rPr lang="de-DE" altLang="de-DE" sz="2400" dirty="0" smtClean="0">
                <a:latin typeface="Arial" charset="0"/>
                <a:cs typeface="Arial" charset="0"/>
              </a:rPr>
              <a:t>Berlin, 23. Oktober 2019</a:t>
            </a:r>
            <a:endParaRPr lang="de-DE" altLang="de-DE" sz="2400" dirty="0">
              <a:latin typeface="Arial" charset="0"/>
              <a:cs typeface="Arial" charset="0"/>
            </a:endParaRPr>
          </a:p>
        </p:txBody>
      </p:sp>
      <p:sp>
        <p:nvSpPr>
          <p:cNvPr id="5124" name="Textplatzhalter 3"/>
          <p:cNvSpPr>
            <a:spLocks noGrp="1"/>
          </p:cNvSpPr>
          <p:nvPr>
            <p:ph type="body" sz="quarter" idx="10"/>
          </p:nvPr>
        </p:nvSpPr>
        <p:spPr bwMode="auto">
          <a:xfrm>
            <a:off x="2135188" y="6308728"/>
            <a:ext cx="7848600" cy="50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dirty="0" smtClean="0">
                <a:latin typeface="Arial" charset="0"/>
                <a:cs typeface="Arial" charset="0"/>
              </a:rPr>
              <a:t>Jens M. Lill</a:t>
            </a:r>
          </a:p>
          <a:p>
            <a:pPr eaLnBrk="1" hangingPunct="1"/>
            <a:r>
              <a:rPr lang="de-DE" altLang="de-DE" dirty="0" smtClean="0">
                <a:latin typeface="Arial" charset="0"/>
                <a:cs typeface="Arial" charset="0"/>
              </a:rPr>
              <a:t>Museen, Archive und Repositorien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4"/>
          <p:cNvSpPr>
            <a:spLocks noGrp="1"/>
          </p:cNvSpPr>
          <p:nvPr>
            <p:ph type="title"/>
          </p:nvPr>
        </p:nvSpPr>
        <p:spPr bwMode="auto">
          <a:xfrm>
            <a:off x="479376" y="188913"/>
            <a:ext cx="4751387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dirty="0" smtClean="0">
                <a:latin typeface="Arial" charset="0"/>
              </a:rPr>
              <a:t>Voraussetzungen</a:t>
            </a:r>
          </a:p>
        </p:txBody>
      </p:sp>
      <p:sp>
        <p:nvSpPr>
          <p:cNvPr id="6148" name="Fußzeilenplatzhalter 1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mtClean="0"/>
              <a:t>Jens M. Lill | FG Dokumentation im DMB | 23.10.2019</a:t>
            </a:r>
            <a:endParaRPr lang="de-DE" altLang="de-DE" dirty="0" smtClean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z="2400" dirty="0"/>
              <a:t>Museumssigel für Zugangskennung / Log-in (z.B. </a:t>
            </a:r>
            <a:r>
              <a:rPr lang="fr-FR" sz="2400" dirty="0"/>
              <a:t>DE-MUS-129413) </a:t>
            </a:r>
            <a:endParaRPr lang="de-DE" sz="2400" dirty="0"/>
          </a:p>
          <a:p>
            <a:pPr marL="361950" lvl="1" indent="0">
              <a:buNone/>
            </a:pPr>
            <a:r>
              <a:rPr lang="de-DE" dirty="0">
                <a:sym typeface="Wingdings" pitchFamily="2" charset="2"/>
              </a:rPr>
              <a:t> </a:t>
            </a:r>
            <a:r>
              <a:rPr lang="de-DE" dirty="0"/>
              <a:t>Zuordnung der Neuerfassungen zum Museum XY</a:t>
            </a:r>
          </a:p>
          <a:p>
            <a:pPr lvl="1">
              <a:buNone/>
            </a:pPr>
            <a:r>
              <a:rPr lang="de-DE" dirty="0">
                <a:sym typeface="Wingdings" pitchFamily="2" charset="2"/>
              </a:rPr>
              <a:t> Nachfragen </a:t>
            </a:r>
            <a:r>
              <a:rPr lang="de-DE" dirty="0" smtClean="0">
                <a:sym typeface="Wingdings" pitchFamily="2" charset="2"/>
              </a:rPr>
              <a:t>im Redaktionsworkflow</a:t>
            </a:r>
            <a:endParaRPr lang="de-DE" dirty="0">
              <a:sym typeface="Wingdings" pitchFamily="2" charset="2"/>
            </a:endParaRPr>
          </a:p>
          <a:p>
            <a:r>
              <a:rPr lang="de-DE" sz="2400" dirty="0"/>
              <a:t>Nur für individualisierte Personen, d.h.:</a:t>
            </a:r>
          </a:p>
          <a:p>
            <a:pPr lvl="1"/>
            <a:r>
              <a:rPr lang="de-DE" dirty="0"/>
              <a:t>Orts- oder Zeitbezug als minimales verpflichtendes Unterscheidungskriterium oder Berufsangabe</a:t>
            </a:r>
          </a:p>
          <a:p>
            <a:pPr lvl="1"/>
            <a:r>
              <a:rPr lang="de-DE" dirty="0"/>
              <a:t>Quellenhinweis für Redaktionstätigkeit hilfreich</a:t>
            </a:r>
          </a:p>
          <a:p>
            <a:r>
              <a:rPr lang="de-DE" sz="2400" dirty="0">
                <a:sym typeface="Wingdings" pitchFamily="2" charset="2"/>
              </a:rPr>
              <a:t>Teilnahmebedingung: redaktionelle Betreuung durch GND-Agentur </a:t>
            </a:r>
            <a:r>
              <a:rPr lang="de-DE" sz="2400" dirty="0" smtClean="0">
                <a:sym typeface="Wingdings" pitchFamily="2" charset="2"/>
              </a:rPr>
              <a:t>(Bibliotheksverbund, Bibliothek etc.) muss gewährleistet sein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de-DE" dirty="0" smtClean="0">
                <a:sym typeface="Wingdings" pitchFamily="2" charset="2"/>
              </a:rPr>
              <a:t>BSZ: (vorerst) nur für </a:t>
            </a:r>
            <a:r>
              <a:rPr lang="de-DE" dirty="0" err="1" smtClean="0">
                <a:sym typeface="Wingdings" pitchFamily="2" charset="2"/>
              </a:rPr>
              <a:t>MusIS-Museen</a:t>
            </a:r>
            <a:endParaRPr lang="de-DE" dirty="0" smtClean="0">
              <a:sym typeface="Wingdings" pitchFamily="2" charset="2"/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de-DE" dirty="0" smtClean="0">
                <a:sym typeface="Wingdings" pitchFamily="2" charset="2"/>
              </a:rPr>
              <a:t>im </a:t>
            </a:r>
            <a:r>
              <a:rPr lang="de-DE" dirty="0">
                <a:sym typeface="Wingdings" pitchFamily="2" charset="2"/>
              </a:rPr>
              <a:t>Rahmen von GND4C: Erweiterung angedacht // </a:t>
            </a:r>
            <a:r>
              <a:rPr lang="de-DE" dirty="0" smtClean="0">
                <a:sym typeface="Wingdings" pitchFamily="2" charset="2"/>
              </a:rPr>
              <a:t>Agentur für Museen?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051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4"/>
          <p:cNvSpPr>
            <a:spLocks noGrp="1"/>
          </p:cNvSpPr>
          <p:nvPr>
            <p:ph type="title"/>
          </p:nvPr>
        </p:nvSpPr>
        <p:spPr bwMode="auto">
          <a:xfrm>
            <a:off x="479376" y="188913"/>
            <a:ext cx="648072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>
                <a:latin typeface="Arial" charset="0"/>
              </a:rPr>
              <a:t>Relevanzkriterien für Personen</a:t>
            </a:r>
            <a:endParaRPr lang="de-DE" altLang="de-DE" dirty="0" smtClean="0">
              <a:latin typeface="Arial" charset="0"/>
            </a:endParaRPr>
          </a:p>
        </p:txBody>
      </p:sp>
      <p:sp>
        <p:nvSpPr>
          <p:cNvPr id="6148" name="Fußzeilenplatzhalter 1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mtClean="0"/>
              <a:t>Jens M. Lill | FG Dokumentation im DMB | 23.10.2019</a:t>
            </a:r>
            <a:endParaRPr lang="de-DE" altLang="de-DE" dirty="0" smtClean="0"/>
          </a:p>
        </p:txBody>
      </p:sp>
      <p:sp>
        <p:nvSpPr>
          <p:cNvPr id="6" name="Textplatzhalter 5"/>
          <p:cNvSpPr txBox="1">
            <a:spLocks/>
          </p:cNvSpPr>
          <p:nvPr/>
        </p:nvSpPr>
        <p:spPr>
          <a:xfrm>
            <a:off x="2051720" y="1052736"/>
            <a:ext cx="9804920" cy="3456384"/>
          </a:xfrm>
          <a:prstGeom prst="rect">
            <a:avLst/>
          </a:prstGeom>
        </p:spPr>
        <p:txBody>
          <a:bodyPr/>
          <a:lstStyle>
            <a:lvl1pPr marL="361950" indent="-3619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14375" indent="-35242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76325" indent="-3619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438275" indent="-3619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tabLst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790700" indent="-35242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tabLst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de-DE" dirty="0" smtClean="0"/>
              <a:t>Persona grata</a:t>
            </a:r>
          </a:p>
          <a:p>
            <a:pPr lvl="1"/>
            <a:r>
              <a:rPr lang="de-DE" dirty="0" smtClean="0"/>
              <a:t>Prinzipiell </a:t>
            </a:r>
            <a:r>
              <a:rPr lang="de-DE" dirty="0"/>
              <a:t>für alle </a:t>
            </a:r>
            <a:r>
              <a:rPr lang="de-DE" dirty="0" smtClean="0"/>
              <a:t>in der Objektdokumentation relevanten Personengruppen wie z.B.:</a:t>
            </a:r>
          </a:p>
          <a:p>
            <a:pPr lvl="1">
              <a:buFont typeface="Arial" pitchFamily="34" charset="0"/>
              <a:buNone/>
            </a:pPr>
            <a:endParaRPr lang="de-DE" sz="800" dirty="0" smtClean="0"/>
          </a:p>
          <a:p>
            <a:pPr marL="180975" lvl="1" indent="-180975">
              <a:buFont typeface="Arial" pitchFamily="34" charset="0"/>
              <a:buNone/>
            </a:pPr>
            <a:r>
              <a:rPr lang="de-DE" sz="2000" dirty="0" smtClean="0"/>
              <a:t>Künstler (Maler, Grafiker, Bildhauer, Fotograf, Illustrator etc.); Kupferstecher, Gold-/ Silberschmied, Drechsler, Uhrmacher; Architekt, Modellbauer; Biologe, Forscher, Sammler, Ethnologe; Komponist, Musiker; Astronom, Kaufmann, Politiker, Offizier, Museumsdirektor, Lehrer; Münzherren, Münzmeister, Regenten etc. pp.</a:t>
            </a:r>
            <a:endParaRPr lang="de-DE" sz="2000" dirty="0"/>
          </a:p>
        </p:txBody>
      </p:sp>
      <p:pic>
        <p:nvPicPr>
          <p:cNvPr id="7" name="Picture 2" descr="H:\Vortrag\nutzertreffen17\user1_preferenc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68" y="1124744"/>
            <a:ext cx="1224136" cy="1224136"/>
          </a:xfrm>
          <a:prstGeom prst="rect">
            <a:avLst/>
          </a:prstGeom>
          <a:noFill/>
        </p:spPr>
      </p:pic>
      <p:pic>
        <p:nvPicPr>
          <p:cNvPr id="8" name="Picture 2" descr="H:\Vortrag\nutzertreffen17\user1_dele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8" y="4005064"/>
            <a:ext cx="1224136" cy="1224136"/>
          </a:xfrm>
          <a:prstGeom prst="rect">
            <a:avLst/>
          </a:prstGeom>
          <a:noFill/>
        </p:spPr>
      </p:pic>
      <p:sp>
        <p:nvSpPr>
          <p:cNvPr id="9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2051720" y="3933403"/>
            <a:ext cx="9732912" cy="1439813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Persona non grata</a:t>
            </a:r>
          </a:p>
          <a:p>
            <a:pPr lvl="1"/>
            <a:r>
              <a:rPr lang="de-DE" dirty="0" smtClean="0"/>
              <a:t>Familie, Freunde, „Feinde“ </a:t>
            </a:r>
            <a:r>
              <a:rPr lang="de-DE" dirty="0" smtClean="0">
                <a:sym typeface="Wingdings" pitchFamily="2" charset="2"/>
              </a:rPr>
              <a:t></a:t>
            </a:r>
          </a:p>
          <a:p>
            <a:pPr lvl="1">
              <a:buNone/>
            </a:pPr>
            <a:r>
              <a:rPr lang="de-DE" dirty="0" smtClean="0">
                <a:sym typeface="Wingdings" pitchFamily="2" charset="2"/>
              </a:rPr>
              <a:t>	 GND </a:t>
            </a:r>
            <a:r>
              <a:rPr lang="de-DE" b="1" dirty="0" smtClean="0">
                <a:latin typeface="Arial"/>
                <a:cs typeface="Arial"/>
              </a:rPr>
              <a:t>ǂ </a:t>
            </a:r>
            <a:r>
              <a:rPr lang="de-DE" dirty="0" smtClean="0">
                <a:latin typeface="Arial"/>
                <a:cs typeface="Arial"/>
              </a:rPr>
              <a:t>Genealogische Normdatei!!!</a:t>
            </a:r>
            <a:endParaRPr lang="de-DE" dirty="0" smtClean="0"/>
          </a:p>
          <a:p>
            <a:pPr lvl="1">
              <a:buNone/>
            </a:pPr>
            <a:endParaRPr lang="de-DE" sz="800" dirty="0" smtClean="0"/>
          </a:p>
          <a:p>
            <a:pPr marL="0" lvl="1" indent="0">
              <a:buNone/>
            </a:pPr>
            <a:endParaRPr lang="de-DE" dirty="0" smtClean="0"/>
          </a:p>
          <a:p>
            <a:pPr lvl="1">
              <a:buNone/>
            </a:pPr>
            <a:endParaRPr lang="de-DE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623392" y="5589240"/>
            <a:ext cx="11233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714375">
              <a:buFont typeface="Wingdings" panose="05000000000000000000" pitchFamily="2" charset="2"/>
              <a:buChar char="à"/>
            </a:pPr>
            <a:r>
              <a:rPr lang="de-DE" sz="2000" b="1" dirty="0" smtClean="0"/>
              <a:t>Personen </a:t>
            </a:r>
            <a:r>
              <a:rPr lang="de-DE" sz="2000" b="1" dirty="0"/>
              <a:t>mit „dokumentarischer Relevanz</a:t>
            </a:r>
            <a:r>
              <a:rPr lang="de-DE" sz="2000" b="1" dirty="0" smtClean="0"/>
              <a:t>“ (Kulturobjekte, Wissenschaft etc.)</a:t>
            </a:r>
            <a:endParaRPr lang="de-DE" sz="2000" b="1" dirty="0"/>
          </a:p>
          <a:p>
            <a:pPr lvl="1" indent="-714375">
              <a:buFont typeface="Wingdings" panose="05000000000000000000" pitchFamily="2" charset="2"/>
              <a:buChar char="à"/>
            </a:pPr>
            <a:r>
              <a:rPr lang="de-DE" sz="2000" b="1" dirty="0"/>
              <a:t>z.B. in Online-Ausspielung von </a:t>
            </a:r>
            <a:r>
              <a:rPr lang="de-DE" sz="2000" b="1" dirty="0" smtClean="0"/>
              <a:t>Objektdatensätzen // </a:t>
            </a:r>
            <a:r>
              <a:rPr lang="de-DE" sz="2000" b="1" dirty="0" err="1" smtClean="0"/>
              <a:t>Linked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GNData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114853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4"/>
          <p:cNvSpPr>
            <a:spLocks noGrp="1"/>
          </p:cNvSpPr>
          <p:nvPr>
            <p:ph type="title"/>
          </p:nvPr>
        </p:nvSpPr>
        <p:spPr bwMode="auto">
          <a:xfrm>
            <a:off x="479376" y="188913"/>
            <a:ext cx="720080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dirty="0" smtClean="0">
                <a:latin typeface="Arial" charset="0"/>
              </a:rPr>
              <a:t>Persona </a:t>
            </a:r>
            <a:r>
              <a:rPr lang="de-DE" altLang="de-DE" dirty="0" err="1" smtClean="0">
                <a:latin typeface="Arial" charset="0"/>
              </a:rPr>
              <a:t>integrata</a:t>
            </a:r>
            <a:r>
              <a:rPr lang="de-DE" altLang="de-DE" dirty="0" smtClean="0">
                <a:latin typeface="Arial" charset="0"/>
              </a:rPr>
              <a:t>…</a:t>
            </a:r>
          </a:p>
        </p:txBody>
      </p:sp>
      <p:sp>
        <p:nvSpPr>
          <p:cNvPr id="6148" name="Fußzeilenplatzhalter 1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mtClean="0"/>
              <a:t>Jens M. Lill | FG Dokumentation im DMB | 23.10.2019</a:t>
            </a:r>
            <a:endParaRPr lang="de-DE" altLang="de-DE" dirty="0" smtClean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2051720" y="1196752"/>
            <a:ext cx="9588896" cy="4680173"/>
          </a:xfrm>
        </p:spPr>
        <p:txBody>
          <a:bodyPr/>
          <a:lstStyle/>
          <a:p>
            <a:pPr lvl="1"/>
            <a:r>
              <a:rPr lang="de-DE" dirty="0" smtClean="0"/>
              <a:t>Erfasste Personensätze sind </a:t>
            </a:r>
            <a:r>
              <a:rPr lang="de-DE" b="1" u="sng" dirty="0" smtClean="0"/>
              <a:t>unmittelbar</a:t>
            </a:r>
            <a:r>
              <a:rPr lang="de-DE" dirty="0" smtClean="0"/>
              <a:t> in der GND verfügbar und können in eigene Systeme übertragen werden</a:t>
            </a:r>
          </a:p>
          <a:p>
            <a:pPr lvl="1"/>
            <a:r>
              <a:rPr lang="de-DE" dirty="0" smtClean="0"/>
              <a:t>Mit kleinem zeitlichen Verzug auch via Online-GND </a:t>
            </a:r>
            <a:r>
              <a:rPr lang="de-DE" dirty="0"/>
              <a:t/>
            </a:r>
            <a:br>
              <a:rPr lang="de-DE" dirty="0"/>
            </a:br>
            <a:r>
              <a:rPr lang="de-DE" dirty="0">
                <a:hlinkClick r:id="rId3"/>
              </a:rPr>
              <a:t>http://</a:t>
            </a:r>
            <a:r>
              <a:rPr lang="de-DE" dirty="0" smtClean="0">
                <a:hlinkClick r:id="rId3"/>
              </a:rPr>
              <a:t>ognd.bsz-bw.de</a:t>
            </a:r>
            <a:r>
              <a:rPr lang="de-DE" dirty="0" smtClean="0"/>
              <a:t> </a:t>
            </a:r>
            <a:r>
              <a:rPr lang="de-DE" dirty="0" smtClean="0">
                <a:sym typeface="Wingdings" pitchFamily="2" charset="2"/>
              </a:rPr>
              <a:t> Schnittstelle </a:t>
            </a:r>
            <a:r>
              <a:rPr lang="de-DE" i="1" dirty="0" smtClean="0">
                <a:sym typeface="Wingdings" pitchFamily="2" charset="2"/>
              </a:rPr>
              <a:t>imdas pro </a:t>
            </a:r>
            <a:r>
              <a:rPr lang="de-DE" dirty="0" smtClean="0">
                <a:sym typeface="Wingdings" pitchFamily="2" charset="2"/>
              </a:rPr>
              <a:t>via SRU</a:t>
            </a:r>
          </a:p>
          <a:p>
            <a:pPr lvl="1"/>
            <a:endParaRPr lang="de-DE" i="1" dirty="0" smtClean="0">
              <a:sym typeface="Wingdings" pitchFamily="2" charset="2"/>
            </a:endParaRPr>
          </a:p>
          <a:p>
            <a:pPr lvl="1" indent="-714375">
              <a:buNone/>
            </a:pPr>
            <a:r>
              <a:rPr lang="de-DE" dirty="0" smtClean="0">
                <a:sym typeface="Wingdings" pitchFamily="2" charset="2"/>
              </a:rPr>
              <a:t> Als vorläufig angesetzte Person (t)</a:t>
            </a:r>
          </a:p>
          <a:p>
            <a:pPr lvl="1" indent="-714375">
              <a:buNone/>
            </a:pPr>
            <a:r>
              <a:rPr lang="de-DE" dirty="0" smtClean="0">
                <a:sym typeface="Wingdings" pitchFamily="2" charset="2"/>
              </a:rPr>
              <a:t> Durch das Redaktionsverfahren können sich Inhalte evtl. leicht verändern oder diese gekürzt werden</a:t>
            </a:r>
          </a:p>
          <a:p>
            <a:pPr marL="714375" lvl="2" indent="-352425"/>
            <a:r>
              <a:rPr lang="de-DE" dirty="0" smtClean="0"/>
              <a:t>z.B. bei Freitext- oder biografischen Angaben</a:t>
            </a:r>
          </a:p>
          <a:p>
            <a:pPr marL="361950" lvl="2">
              <a:buNone/>
            </a:pPr>
            <a:r>
              <a:rPr lang="de-DE" sz="2400" dirty="0" smtClean="0">
                <a:sym typeface="Wingdings" panose="05000000000000000000" pitchFamily="2" charset="2"/>
              </a:rPr>
              <a:t> </a:t>
            </a:r>
            <a:r>
              <a:rPr lang="de-DE" sz="2400" dirty="0" smtClean="0"/>
              <a:t>Rückfragen </a:t>
            </a:r>
            <a:r>
              <a:rPr lang="de-DE" sz="2400" dirty="0"/>
              <a:t>bei </a:t>
            </a:r>
            <a:r>
              <a:rPr lang="de-DE" sz="2400" dirty="0" smtClean="0"/>
              <a:t>Unklarheiten via ISIL-Kennung gezielt möglich</a:t>
            </a:r>
          </a:p>
          <a:p>
            <a:pPr lvl="1">
              <a:buNone/>
            </a:pPr>
            <a:endParaRPr lang="de-DE" dirty="0" smtClean="0"/>
          </a:p>
        </p:txBody>
      </p:sp>
      <p:pic>
        <p:nvPicPr>
          <p:cNvPr id="7" name="Picture 2" descr="H:\Vortrag\nutzertreffen17\user1_ad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000" y="1260000"/>
            <a:ext cx="1620000" cy="16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782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4"/>
          <p:cNvSpPr>
            <a:spLocks noGrp="1"/>
          </p:cNvSpPr>
          <p:nvPr>
            <p:ph type="title"/>
          </p:nvPr>
        </p:nvSpPr>
        <p:spPr bwMode="auto">
          <a:xfrm>
            <a:off x="479376" y="188913"/>
            <a:ext cx="5616624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dirty="0" smtClean="0">
                <a:latin typeface="Arial" charset="0"/>
              </a:rPr>
              <a:t>Nutzung im </a:t>
            </a:r>
            <a:r>
              <a:rPr lang="de-DE" altLang="de-DE" dirty="0" err="1" smtClean="0">
                <a:latin typeface="Arial" charset="0"/>
              </a:rPr>
              <a:t>MusIS</a:t>
            </a:r>
            <a:r>
              <a:rPr lang="de-DE" altLang="de-DE" dirty="0" smtClean="0">
                <a:latin typeface="Arial" charset="0"/>
              </a:rPr>
              <a:t>-Verbund</a:t>
            </a:r>
          </a:p>
        </p:txBody>
      </p:sp>
      <p:sp>
        <p:nvSpPr>
          <p:cNvPr id="6147" name="Textplatzhalter 5"/>
          <p:cNvSpPr>
            <a:spLocks noGrp="1"/>
          </p:cNvSpPr>
          <p:nvPr>
            <p:ph type="body" sz="quarter" idx="13"/>
          </p:nvPr>
        </p:nvSpPr>
        <p:spPr bwMode="auto">
          <a:xfrm>
            <a:off x="6096000" y="1196752"/>
            <a:ext cx="5832648" cy="46801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2400" dirty="0" smtClean="0">
                <a:latin typeface="Arial" charset="0"/>
              </a:rPr>
              <a:t>seit </a:t>
            </a:r>
            <a:r>
              <a:rPr lang="de-DE" altLang="de-DE" sz="2400" dirty="0">
                <a:latin typeface="Arial" charset="0"/>
              </a:rPr>
              <a:t>Herbst 2016 für </a:t>
            </a:r>
            <a:r>
              <a:rPr lang="de-DE" altLang="de-DE" sz="2400" dirty="0" err="1" smtClean="0">
                <a:latin typeface="Arial" charset="0"/>
              </a:rPr>
              <a:t>MusIS-Museen</a:t>
            </a:r>
            <a:r>
              <a:rPr lang="de-DE" altLang="de-DE" sz="2400" dirty="0">
                <a:latin typeface="Arial" charset="0"/>
              </a:rPr>
              <a:t/>
            </a:r>
            <a:br>
              <a:rPr lang="de-DE" altLang="de-DE" sz="2400" dirty="0">
                <a:latin typeface="Arial" charset="0"/>
              </a:rPr>
            </a:br>
            <a:r>
              <a:rPr lang="de-DE" altLang="de-DE" sz="2400" dirty="0" smtClean="0">
                <a:latin typeface="Arial" charset="0"/>
              </a:rPr>
              <a:t>(bislang 7 Museen registriert)</a:t>
            </a:r>
            <a:endParaRPr lang="de-DE" altLang="de-DE" sz="2400" dirty="0">
              <a:latin typeface="Arial" charset="0"/>
            </a:endParaRPr>
          </a:p>
          <a:p>
            <a:r>
              <a:rPr lang="de-DE" altLang="de-DE" sz="2400" dirty="0" smtClean="0">
                <a:latin typeface="Arial" charset="0"/>
              </a:rPr>
              <a:t>verstärkte </a:t>
            </a:r>
            <a:r>
              <a:rPr lang="de-DE" altLang="de-DE" sz="2400" dirty="0">
                <a:latin typeface="Arial" charset="0"/>
              </a:rPr>
              <a:t>Nutzung in </a:t>
            </a:r>
            <a:r>
              <a:rPr lang="de-DE" altLang="de-DE" sz="2400" dirty="0" smtClean="0">
                <a:latin typeface="Arial" charset="0"/>
              </a:rPr>
              <a:t>vier </a:t>
            </a:r>
            <a:r>
              <a:rPr lang="de-DE" altLang="de-DE" sz="2400" dirty="0">
                <a:latin typeface="Arial" charset="0"/>
              </a:rPr>
              <a:t>Museen </a:t>
            </a:r>
            <a:endParaRPr lang="de-DE" altLang="de-DE" sz="2400" dirty="0" smtClean="0">
              <a:latin typeface="Arial" charset="0"/>
            </a:endParaRPr>
          </a:p>
          <a:p>
            <a:pPr lvl="1"/>
            <a:r>
              <a:rPr lang="de-DE" altLang="de-DE" sz="2000" dirty="0">
                <a:latin typeface="Arial" charset="0"/>
              </a:rPr>
              <a:t>lfd. </a:t>
            </a:r>
            <a:r>
              <a:rPr lang="de-DE" altLang="de-DE" sz="2000" dirty="0" smtClean="0">
                <a:latin typeface="Arial" charset="0"/>
              </a:rPr>
              <a:t>Objektdokumentation</a:t>
            </a:r>
          </a:p>
          <a:p>
            <a:pPr lvl="1"/>
            <a:r>
              <a:rPr lang="de-DE" altLang="de-DE" sz="2000" dirty="0" smtClean="0">
                <a:latin typeface="Arial" charset="0"/>
              </a:rPr>
              <a:t>Erfassungsprojekte (Grafik, Numismatik)</a:t>
            </a:r>
          </a:p>
          <a:p>
            <a:pPr lvl="1"/>
            <a:r>
              <a:rPr lang="de-DE" altLang="de-DE" sz="2000" dirty="0" err="1" smtClean="0">
                <a:latin typeface="Arial" charset="0"/>
              </a:rPr>
              <a:t>Provenienzforschung</a:t>
            </a:r>
            <a:endParaRPr lang="de-DE" altLang="de-DE" sz="2000" dirty="0" smtClean="0">
              <a:latin typeface="Arial" charset="0"/>
            </a:endParaRPr>
          </a:p>
          <a:p>
            <a:pPr lvl="1"/>
            <a:r>
              <a:rPr lang="de-DE" altLang="de-DE" sz="2000" dirty="0">
                <a:latin typeface="Arial" charset="0"/>
              </a:rPr>
              <a:t>Aufbereitung für </a:t>
            </a:r>
            <a:r>
              <a:rPr lang="de-DE" altLang="de-DE" sz="2000" dirty="0" smtClean="0">
                <a:latin typeface="Arial" charset="0"/>
              </a:rPr>
              <a:t>Online-Katalog / Portale</a:t>
            </a:r>
          </a:p>
          <a:p>
            <a:r>
              <a:rPr lang="de-DE" altLang="de-DE" sz="2400" dirty="0" smtClean="0">
                <a:latin typeface="Arial" charset="0"/>
              </a:rPr>
              <a:t>knapp 800 Personen neu erfasst</a:t>
            </a:r>
          </a:p>
          <a:p>
            <a:r>
              <a:rPr lang="de-DE" altLang="de-DE" sz="2400" dirty="0" smtClean="0">
                <a:latin typeface="Arial" charset="0"/>
              </a:rPr>
              <a:t>eigene </a:t>
            </a:r>
            <a:r>
              <a:rPr lang="de-DE" altLang="de-DE" sz="2400" dirty="0" err="1" smtClean="0">
                <a:latin typeface="Arial" charset="0"/>
              </a:rPr>
              <a:t>MusIS</a:t>
            </a:r>
            <a:r>
              <a:rPr lang="de-DE" altLang="de-DE" sz="2400" dirty="0" smtClean="0">
                <a:latin typeface="Arial" charset="0"/>
              </a:rPr>
              <a:t>-Redaktion am BSZ (mit Unterstützung aus Verbundteam)</a:t>
            </a:r>
          </a:p>
          <a:p>
            <a:r>
              <a:rPr lang="de-DE" sz="2400" dirty="0">
                <a:latin typeface="Arial" charset="0"/>
              </a:rPr>
              <a:t>Verbesserung der Datenqualität</a:t>
            </a:r>
            <a:br>
              <a:rPr lang="de-DE" sz="2400" dirty="0">
                <a:latin typeface="Arial" charset="0"/>
              </a:rPr>
            </a:br>
            <a:r>
              <a:rPr lang="de-DE" sz="2400" dirty="0">
                <a:latin typeface="Arial" charset="0"/>
                <a:sym typeface="Wingdings" panose="05000000000000000000" pitchFamily="2" charset="2"/>
              </a:rPr>
              <a:t> Schnittstelle</a:t>
            </a:r>
            <a:r>
              <a:rPr lang="de-DE" sz="2400" dirty="0">
                <a:latin typeface="Arial" charset="0"/>
              </a:rPr>
              <a:t> in </a:t>
            </a:r>
            <a:r>
              <a:rPr lang="de-DE" sz="2400" i="1" dirty="0">
                <a:latin typeface="Arial" charset="0"/>
              </a:rPr>
              <a:t>imdas pro </a:t>
            </a:r>
            <a:r>
              <a:rPr lang="de-DE" sz="2400" dirty="0">
                <a:latin typeface="Arial" charset="0"/>
              </a:rPr>
              <a:t>auf </a:t>
            </a:r>
            <a:r>
              <a:rPr lang="de-DE" sz="2400" dirty="0" smtClean="0">
                <a:latin typeface="Arial" charset="0"/>
              </a:rPr>
              <a:t>OGND</a:t>
            </a:r>
            <a:endParaRPr lang="de-DE" sz="2400" dirty="0"/>
          </a:p>
        </p:txBody>
      </p:sp>
      <p:sp>
        <p:nvSpPr>
          <p:cNvPr id="6148" name="Fußzeilenplatzhalter 1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mtClean="0"/>
              <a:t>Jens M. Lill | FG Dokumentation im DMB | 23.10.2019</a:t>
            </a:r>
            <a:endParaRPr lang="de-DE" altLang="de-DE" dirty="0" smtClean="0"/>
          </a:p>
        </p:txBody>
      </p:sp>
      <p:pic>
        <p:nvPicPr>
          <p:cNvPr id="2052" name="Picture 4" descr="C:\Users\lill\AppData\Local\Temp\SNAGHTML194944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842192"/>
            <a:ext cx="5551032" cy="556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58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ill\AppData\Local\Temp\SNAGHTML1ca742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08" y="959951"/>
            <a:ext cx="6724650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Titel 4"/>
          <p:cNvSpPr>
            <a:spLocks noGrp="1"/>
          </p:cNvSpPr>
          <p:nvPr>
            <p:ph type="title"/>
          </p:nvPr>
        </p:nvSpPr>
        <p:spPr bwMode="auto">
          <a:xfrm>
            <a:off x="479376" y="188913"/>
            <a:ext cx="8064896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>
                <a:latin typeface="Arial" charset="0"/>
              </a:rPr>
              <a:t>Qualitätssicherung </a:t>
            </a:r>
            <a:r>
              <a:rPr lang="de-DE" altLang="de-DE" dirty="0" smtClean="0">
                <a:latin typeface="Arial" charset="0"/>
              </a:rPr>
              <a:t>durch </a:t>
            </a:r>
            <a:r>
              <a:rPr lang="de-DE" altLang="de-DE" dirty="0" err="1" smtClean="0">
                <a:latin typeface="Arial" charset="0"/>
              </a:rPr>
              <a:t>MusIS</a:t>
            </a:r>
            <a:r>
              <a:rPr lang="de-DE" altLang="de-DE" dirty="0" smtClean="0">
                <a:latin typeface="Arial" charset="0"/>
              </a:rPr>
              <a:t>-Redaktion</a:t>
            </a:r>
          </a:p>
        </p:txBody>
      </p:sp>
      <p:sp>
        <p:nvSpPr>
          <p:cNvPr id="6148" name="Fußzeilenplatzhalter 1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mtClean="0"/>
              <a:t>Jens M. Lill | FG Dokumentation im DMB | 23.10.2019</a:t>
            </a:r>
            <a:endParaRPr lang="de-DE" altLang="de-DE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3791744" y="2340202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i="1" dirty="0" smtClean="0"/>
              <a:t>Redaktionelle Bearbeitung im Katalogisierungsclient </a:t>
            </a:r>
            <a:r>
              <a:rPr lang="de-DE" sz="1600" b="1" i="1" dirty="0" err="1"/>
              <a:t>WinIBW</a:t>
            </a:r>
            <a:endParaRPr lang="de-DE" sz="1600" b="1" i="1" dirty="0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7032104" y="1196752"/>
            <a:ext cx="4824536" cy="4968552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err="1" smtClean="0"/>
              <a:t>Dublettenkontrolle</a:t>
            </a:r>
            <a:r>
              <a:rPr lang="de-DE" dirty="0" smtClean="0"/>
              <a:t> / -meldung</a:t>
            </a:r>
            <a:br>
              <a:rPr lang="de-DE" dirty="0" smtClean="0"/>
            </a:br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>
                <a:sym typeface="Wingdings" pitchFamily="2" charset="2"/>
              </a:rPr>
              <a:t>auch erste Pflicht des Erfassers!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Kontrolle auf Vollständigkeit </a:t>
            </a:r>
            <a:r>
              <a:rPr lang="de-DE" dirty="0" smtClean="0"/>
              <a:t>bzw. </a:t>
            </a:r>
            <a:r>
              <a:rPr lang="de-DE" dirty="0"/>
              <a:t>Einhaltung von </a:t>
            </a:r>
            <a:r>
              <a:rPr lang="de-DE" dirty="0" smtClean="0"/>
              <a:t>GND-Regeln</a:t>
            </a:r>
            <a:br>
              <a:rPr lang="de-DE" dirty="0" smtClean="0"/>
            </a:br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>
                <a:sym typeface="Wingdings" pitchFamily="2" charset="2"/>
              </a:rPr>
              <a:t>meist </a:t>
            </a:r>
            <a:r>
              <a:rPr lang="de-DE" dirty="0" smtClean="0">
                <a:sym typeface="Wingdings" pitchFamily="2" charset="2"/>
              </a:rPr>
              <a:t>via </a:t>
            </a:r>
            <a:r>
              <a:rPr lang="de-DE" dirty="0">
                <a:sym typeface="Wingdings" pitchFamily="2" charset="2"/>
              </a:rPr>
              <a:t>Web-Formular gesteuert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Ergänzung von redaktionellen Feldern (z.B. Abrufkennzeichen für </a:t>
            </a:r>
            <a:r>
              <a:rPr lang="de-DE" dirty="0" err="1"/>
              <a:t>MusIS</a:t>
            </a:r>
            <a:r>
              <a:rPr lang="de-DE" dirty="0"/>
              <a:t>-Redaktion)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Angaben </a:t>
            </a:r>
            <a:r>
              <a:rPr lang="de-DE" dirty="0"/>
              <a:t>aus Freitextfeldern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in </a:t>
            </a:r>
            <a:r>
              <a:rPr lang="de-DE" dirty="0"/>
              <a:t>dafür vorgesehene Subfelder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g</a:t>
            </a:r>
            <a:r>
              <a:rPr lang="de-DE" dirty="0" smtClean="0"/>
              <a:t>gf. Verknüpfen </a:t>
            </a:r>
            <a:r>
              <a:rPr lang="de-DE" dirty="0"/>
              <a:t>mit anderen Normdatenquellen (AKL, </a:t>
            </a:r>
            <a:r>
              <a:rPr lang="de-DE" dirty="0" smtClean="0"/>
              <a:t>ULAN, VIAF…)</a:t>
            </a:r>
            <a:endParaRPr lang="de-DE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Beziehung zu </a:t>
            </a:r>
            <a:r>
              <a:rPr lang="de-DE" dirty="0" smtClean="0"/>
              <a:t>anderen Personen </a:t>
            </a:r>
            <a:r>
              <a:rPr lang="de-DE" dirty="0"/>
              <a:t>reziprok herstellen u. </a:t>
            </a:r>
            <a:r>
              <a:rPr lang="de-DE" dirty="0" smtClean="0"/>
              <a:t>benennen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Katalogisierungslevel anheben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u="sng" dirty="0" smtClean="0"/>
              <a:t>Auch</a:t>
            </a:r>
            <a:r>
              <a:rPr lang="de-DE" altLang="de-DE" dirty="0" smtClean="0"/>
              <a:t>: Schulungen</a:t>
            </a:r>
            <a:r>
              <a:rPr lang="de-DE" altLang="de-DE" dirty="0"/>
              <a:t>, </a:t>
            </a:r>
            <a:r>
              <a:rPr lang="de-DE" dirty="0" err="1">
                <a:sym typeface="Wingdings" pitchFamily="2" charset="2"/>
                <a:hlinkClick r:id="rId4"/>
              </a:rPr>
              <a:t>MusIS</a:t>
            </a:r>
            <a:r>
              <a:rPr lang="de-DE" dirty="0">
                <a:sym typeface="Wingdings" pitchFamily="2" charset="2"/>
                <a:hlinkClick r:id="rId4"/>
              </a:rPr>
              <a:t>-Handreichung </a:t>
            </a:r>
            <a:r>
              <a:rPr lang="de-DE" dirty="0" smtClean="0">
                <a:sym typeface="Wingdings" pitchFamily="2" charset="2"/>
                <a:hlinkClick r:id="rId4"/>
              </a:rPr>
              <a:t>14</a:t>
            </a:r>
            <a:r>
              <a:rPr lang="de-DE" dirty="0" smtClean="0">
                <a:sym typeface="Wingdings" pitchFamily="2" charset="2"/>
              </a:rPr>
              <a:t/>
            </a:r>
            <a:br>
              <a:rPr lang="de-DE" dirty="0" smtClean="0">
                <a:sym typeface="Wingdings" pitchFamily="2" charset="2"/>
              </a:rPr>
            </a:br>
            <a:r>
              <a:rPr lang="de-DE" dirty="0" smtClean="0">
                <a:sym typeface="Wingdings" pitchFamily="2" charset="2"/>
              </a:rPr>
              <a:t>(auch für andere Institutionen)</a:t>
            </a:r>
            <a:endParaRPr lang="de-DE" dirty="0"/>
          </a:p>
          <a:p>
            <a:pPr>
              <a:spcAft>
                <a:spcPts val="600"/>
              </a:spcAft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91359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lill\AppData\Local\Temp\SNAGHTML4e599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85" y="804374"/>
            <a:ext cx="6734175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Titel 4"/>
          <p:cNvSpPr>
            <a:spLocks noGrp="1"/>
          </p:cNvSpPr>
          <p:nvPr>
            <p:ph type="title"/>
          </p:nvPr>
        </p:nvSpPr>
        <p:spPr bwMode="auto">
          <a:xfrm>
            <a:off x="479376" y="188913"/>
            <a:ext cx="4751387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dirty="0" smtClean="0">
                <a:latin typeface="Arial" charset="0"/>
              </a:rPr>
              <a:t>Redaktionsaufwand</a:t>
            </a:r>
          </a:p>
        </p:txBody>
      </p:sp>
      <p:sp>
        <p:nvSpPr>
          <p:cNvPr id="6148" name="Fußzeilenplatzhalter 1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mtClean="0"/>
              <a:t>Jens M. Lill | FG Dokumentation im DMB | 23.10.2019</a:t>
            </a:r>
            <a:endParaRPr lang="de-DE" altLang="de-DE" dirty="0" smtClean="0"/>
          </a:p>
        </p:txBody>
      </p:sp>
      <p:pic>
        <p:nvPicPr>
          <p:cNvPr id="1032" name="Picture 8" descr="C:\Users\lill\AppData\Local\Temp\SNAGHTML3ca2a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58" y="1484784"/>
            <a:ext cx="786765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lill\AppData\Local\Temp\SNAGHTML43e44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898" y="2190327"/>
            <a:ext cx="790575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Gerade Verbindung mit Pfeil 3"/>
          <p:cNvCxnSpPr/>
          <p:nvPr/>
        </p:nvCxnSpPr>
        <p:spPr>
          <a:xfrm>
            <a:off x="197585" y="4522784"/>
            <a:ext cx="3524067" cy="146291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479376" y="535427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2 min –</a:t>
            </a:r>
          </a:p>
          <a:p>
            <a:r>
              <a:rPr lang="de-DE" dirty="0" smtClean="0"/>
              <a:t>ca. 20-30 min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039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4"/>
          <p:cNvSpPr>
            <a:spLocks noGrp="1"/>
          </p:cNvSpPr>
          <p:nvPr>
            <p:ph type="title"/>
          </p:nvPr>
        </p:nvSpPr>
        <p:spPr bwMode="auto">
          <a:xfrm>
            <a:off x="479376" y="188913"/>
            <a:ext cx="737203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dirty="0" smtClean="0">
                <a:latin typeface="Arial" charset="0"/>
              </a:rPr>
              <a:t>Ausblick / Zusammenspiel mit GND4C</a:t>
            </a:r>
          </a:p>
        </p:txBody>
      </p:sp>
      <p:sp>
        <p:nvSpPr>
          <p:cNvPr id="6147" name="Textplatzhalter 5"/>
          <p:cNvSpPr>
            <a:spLocks noGrp="1"/>
          </p:cNvSpPr>
          <p:nvPr>
            <p:ph type="body" sz="quarter" idx="13"/>
          </p:nvPr>
        </p:nvSpPr>
        <p:spPr bwMode="auto">
          <a:xfrm>
            <a:off x="479376" y="1196975"/>
            <a:ext cx="11233248" cy="467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400" dirty="0" smtClean="0">
                <a:latin typeface="Arial" charset="0"/>
              </a:rPr>
              <a:t>Fehlfunktionen, Verbesserungen an DNB melden</a:t>
            </a:r>
            <a:endParaRPr lang="de-DE" altLang="de-DE" sz="2400" dirty="0">
              <a:latin typeface="Arial" charset="0"/>
            </a:endParaRPr>
          </a:p>
          <a:p>
            <a:r>
              <a:rPr lang="de-DE" altLang="de-DE" sz="2400" dirty="0" smtClean="0">
                <a:latin typeface="Arial" charset="0"/>
              </a:rPr>
              <a:t>GND-</a:t>
            </a:r>
            <a:r>
              <a:rPr lang="de-DE" sz="2400" dirty="0"/>
              <a:t>Webformular auch für andere Entitäten </a:t>
            </a:r>
            <a:r>
              <a:rPr lang="de-DE" sz="2400" dirty="0">
                <a:sym typeface="Wingdings" panose="05000000000000000000" pitchFamily="2" charset="2"/>
              </a:rPr>
              <a:t> </a:t>
            </a:r>
            <a:r>
              <a:rPr lang="de-DE" sz="2400" dirty="0" smtClean="0">
                <a:sym typeface="Wingdings" panose="05000000000000000000" pitchFamily="2" charset="2"/>
              </a:rPr>
              <a:t>Körperschaften im Test</a:t>
            </a:r>
          </a:p>
          <a:p>
            <a:r>
              <a:rPr lang="de-DE" sz="2400" dirty="0" smtClean="0">
                <a:sym typeface="Wingdings" panose="05000000000000000000" pitchFamily="2" charset="2"/>
              </a:rPr>
              <a:t>Neue Nutzer gewinnen...</a:t>
            </a:r>
          </a:p>
          <a:p>
            <a:r>
              <a:rPr lang="de-DE" sz="2400" dirty="0" smtClean="0">
                <a:sym typeface="Wingdings" panose="05000000000000000000" pitchFamily="2" charset="2"/>
              </a:rPr>
              <a:t>Aber auch: Einrichtungen für Datenredaktion, Qualitätssicherung gewinnen…</a:t>
            </a:r>
            <a:br>
              <a:rPr lang="de-DE" sz="2400" dirty="0" smtClean="0">
                <a:sym typeface="Wingdings" panose="05000000000000000000" pitchFamily="2" charset="2"/>
              </a:rPr>
            </a:br>
            <a:r>
              <a:rPr lang="de-DE" sz="2400" dirty="0" smtClean="0">
                <a:sym typeface="Wingdings" panose="05000000000000000000" pitchFamily="2" charset="2"/>
              </a:rPr>
              <a:t> </a:t>
            </a:r>
            <a:r>
              <a:rPr lang="de-DE" sz="2400" i="1" dirty="0" smtClean="0">
                <a:sym typeface="Wingdings" panose="05000000000000000000" pitchFamily="2" charset="2"/>
              </a:rPr>
              <a:t>Gemeinsam</a:t>
            </a:r>
            <a:r>
              <a:rPr lang="de-DE" sz="2400" dirty="0" smtClean="0">
                <a:sym typeface="Wingdings" panose="05000000000000000000" pitchFamily="2" charset="2"/>
              </a:rPr>
              <a:t> der Gemeinsamen Normdatei neu definieren!</a:t>
            </a:r>
            <a:br>
              <a:rPr lang="de-DE" sz="2400" dirty="0" smtClean="0">
                <a:sym typeface="Wingdings" panose="05000000000000000000" pitchFamily="2" charset="2"/>
              </a:rPr>
            </a:br>
            <a:r>
              <a:rPr lang="de-DE" sz="2400" dirty="0" smtClean="0">
                <a:sym typeface="Wingdings" panose="05000000000000000000" pitchFamily="2" charset="2"/>
              </a:rPr>
              <a:t> GND-Agenturen als Koordinierungsschnittstellen</a:t>
            </a:r>
          </a:p>
          <a:p>
            <a:pPr marL="0" indent="0">
              <a:buNone/>
            </a:pPr>
            <a:endParaRPr lang="de-DE" sz="2400" dirty="0">
              <a:sym typeface="Wingdings" panose="05000000000000000000" pitchFamily="2" charset="2"/>
            </a:endParaRPr>
          </a:p>
          <a:p>
            <a:pPr eaLnBrk="1" hangingPunct="1"/>
            <a:endParaRPr lang="de-DE" altLang="de-DE" sz="2400" dirty="0">
              <a:latin typeface="Arial" charset="0"/>
            </a:endParaRPr>
          </a:p>
        </p:txBody>
      </p:sp>
      <p:sp>
        <p:nvSpPr>
          <p:cNvPr id="6148" name="Fußzeilenplatzhalter 1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mtClean="0"/>
              <a:t>Jens M. Lill | FG Dokumentation im DMB | 23.10.2019</a:t>
            </a:r>
            <a:endParaRPr lang="de-DE" altLang="de-DE" dirty="0" smtClean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955A5AB-E527-4B31-9A36-167EFA6E8A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872" y="3841124"/>
            <a:ext cx="1735781" cy="202840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708B094-B856-4249-8044-51F0C0F8FE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656" y="3936206"/>
            <a:ext cx="1673750" cy="191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9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-2338011" y="807736"/>
            <a:ext cx="16801867" cy="5597595"/>
            <a:chOff x="-1753508" y="605802"/>
            <a:chExt cx="12601400" cy="4198196"/>
          </a:xfrm>
        </p:grpSpPr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DBE34628-EFEE-4874-901B-AED6C24F51FB}"/>
                </a:ext>
              </a:extLst>
            </p:cNvPr>
            <p:cNvGrpSpPr/>
            <p:nvPr/>
          </p:nvGrpSpPr>
          <p:grpSpPr>
            <a:xfrm>
              <a:off x="-269357" y="997542"/>
              <a:ext cx="9633098" cy="3806456"/>
              <a:chOff x="-269357" y="997542"/>
              <a:chExt cx="9633098" cy="3806456"/>
            </a:xfrm>
          </p:grpSpPr>
          <p:sp>
            <p:nvSpPr>
              <p:cNvPr id="6" name="Freihandform: Form 5">
                <a:extLst>
                  <a:ext uri="{FF2B5EF4-FFF2-40B4-BE49-F238E27FC236}">
                    <a16:creationId xmlns:a16="http://schemas.microsoft.com/office/drawing/2014/main" id="{D7860D93-EB7E-4545-A7F6-67B90F87121B}"/>
                  </a:ext>
                </a:extLst>
              </p:cNvPr>
              <p:cNvSpPr/>
              <p:nvPr/>
            </p:nvSpPr>
            <p:spPr>
              <a:xfrm>
                <a:off x="-269357" y="997542"/>
                <a:ext cx="9633098" cy="3806456"/>
              </a:xfrm>
              <a:custGeom>
                <a:avLst/>
                <a:gdLst>
                  <a:gd name="connsiteX0" fmla="*/ 311888 w 9732335"/>
                  <a:gd name="connsiteY0" fmla="*/ 3749749 h 3749749"/>
                  <a:gd name="connsiteX1" fmla="*/ 1446028 w 9732335"/>
                  <a:gd name="connsiteY1" fmla="*/ 2445489 h 3749749"/>
                  <a:gd name="connsiteX2" fmla="*/ 2721935 w 9732335"/>
                  <a:gd name="connsiteY2" fmla="*/ 1197935 h 3749749"/>
                  <a:gd name="connsiteX3" fmla="*/ 4182139 w 9732335"/>
                  <a:gd name="connsiteY3" fmla="*/ 389861 h 3749749"/>
                  <a:gd name="connsiteX4" fmla="*/ 5819553 w 9732335"/>
                  <a:gd name="connsiteY4" fmla="*/ 382772 h 3749749"/>
                  <a:gd name="connsiteX5" fmla="*/ 7258493 w 9732335"/>
                  <a:gd name="connsiteY5" fmla="*/ 1105786 h 3749749"/>
                  <a:gd name="connsiteX6" fmla="*/ 8569842 w 9732335"/>
                  <a:gd name="connsiteY6" fmla="*/ 2296633 h 3749749"/>
                  <a:gd name="connsiteX7" fmla="*/ 9732335 w 9732335"/>
                  <a:gd name="connsiteY7" fmla="*/ 3537098 h 3749749"/>
                  <a:gd name="connsiteX8" fmla="*/ 9696893 w 9732335"/>
                  <a:gd name="connsiteY8" fmla="*/ 2799907 h 3749749"/>
                  <a:gd name="connsiteX9" fmla="*/ 8938437 w 9732335"/>
                  <a:gd name="connsiteY9" fmla="*/ 1913861 h 3749749"/>
                  <a:gd name="connsiteX10" fmla="*/ 7563293 w 9732335"/>
                  <a:gd name="connsiteY10" fmla="*/ 744279 h 3749749"/>
                  <a:gd name="connsiteX11" fmla="*/ 5890437 w 9732335"/>
                  <a:gd name="connsiteY11" fmla="*/ 0 h 3749749"/>
                  <a:gd name="connsiteX12" fmla="*/ 4125432 w 9732335"/>
                  <a:gd name="connsiteY12" fmla="*/ 0 h 3749749"/>
                  <a:gd name="connsiteX13" fmla="*/ 2551814 w 9732335"/>
                  <a:gd name="connsiteY13" fmla="*/ 829340 h 3749749"/>
                  <a:gd name="connsiteX14" fmla="*/ 1127051 w 9732335"/>
                  <a:gd name="connsiteY14" fmla="*/ 2083982 h 3749749"/>
                  <a:gd name="connsiteX15" fmla="*/ 0 w 9732335"/>
                  <a:gd name="connsiteY15" fmla="*/ 3232298 h 3749749"/>
                  <a:gd name="connsiteX16" fmla="*/ 311888 w 9732335"/>
                  <a:gd name="connsiteY16" fmla="*/ 3749749 h 3749749"/>
                  <a:gd name="connsiteX0" fmla="*/ 311888 w 9732335"/>
                  <a:gd name="connsiteY0" fmla="*/ 3749749 h 3749749"/>
                  <a:gd name="connsiteX1" fmla="*/ 1446028 w 9732335"/>
                  <a:gd name="connsiteY1" fmla="*/ 2445489 h 3749749"/>
                  <a:gd name="connsiteX2" fmla="*/ 2721935 w 9732335"/>
                  <a:gd name="connsiteY2" fmla="*/ 1197935 h 3749749"/>
                  <a:gd name="connsiteX3" fmla="*/ 4182139 w 9732335"/>
                  <a:gd name="connsiteY3" fmla="*/ 389861 h 3749749"/>
                  <a:gd name="connsiteX4" fmla="*/ 5819553 w 9732335"/>
                  <a:gd name="connsiteY4" fmla="*/ 382772 h 3749749"/>
                  <a:gd name="connsiteX5" fmla="*/ 7258493 w 9732335"/>
                  <a:gd name="connsiteY5" fmla="*/ 1105786 h 3749749"/>
                  <a:gd name="connsiteX6" fmla="*/ 8569842 w 9732335"/>
                  <a:gd name="connsiteY6" fmla="*/ 2296633 h 3749749"/>
                  <a:gd name="connsiteX7" fmla="*/ 9732335 w 9732335"/>
                  <a:gd name="connsiteY7" fmla="*/ 3537098 h 3749749"/>
                  <a:gd name="connsiteX8" fmla="*/ 9696893 w 9732335"/>
                  <a:gd name="connsiteY8" fmla="*/ 2799907 h 3749749"/>
                  <a:gd name="connsiteX9" fmla="*/ 8924260 w 9732335"/>
                  <a:gd name="connsiteY9" fmla="*/ 1991833 h 3749749"/>
                  <a:gd name="connsiteX10" fmla="*/ 7563293 w 9732335"/>
                  <a:gd name="connsiteY10" fmla="*/ 744279 h 3749749"/>
                  <a:gd name="connsiteX11" fmla="*/ 5890437 w 9732335"/>
                  <a:gd name="connsiteY11" fmla="*/ 0 h 3749749"/>
                  <a:gd name="connsiteX12" fmla="*/ 4125432 w 9732335"/>
                  <a:gd name="connsiteY12" fmla="*/ 0 h 3749749"/>
                  <a:gd name="connsiteX13" fmla="*/ 2551814 w 9732335"/>
                  <a:gd name="connsiteY13" fmla="*/ 829340 h 3749749"/>
                  <a:gd name="connsiteX14" fmla="*/ 1127051 w 9732335"/>
                  <a:gd name="connsiteY14" fmla="*/ 2083982 h 3749749"/>
                  <a:gd name="connsiteX15" fmla="*/ 0 w 9732335"/>
                  <a:gd name="connsiteY15" fmla="*/ 3232298 h 3749749"/>
                  <a:gd name="connsiteX16" fmla="*/ 311888 w 9732335"/>
                  <a:gd name="connsiteY16" fmla="*/ 3749749 h 3749749"/>
                  <a:gd name="connsiteX0" fmla="*/ 311888 w 9732335"/>
                  <a:gd name="connsiteY0" fmla="*/ 3749749 h 3749749"/>
                  <a:gd name="connsiteX1" fmla="*/ 1446028 w 9732335"/>
                  <a:gd name="connsiteY1" fmla="*/ 2445489 h 3749749"/>
                  <a:gd name="connsiteX2" fmla="*/ 2721935 w 9732335"/>
                  <a:gd name="connsiteY2" fmla="*/ 1197935 h 3749749"/>
                  <a:gd name="connsiteX3" fmla="*/ 4182139 w 9732335"/>
                  <a:gd name="connsiteY3" fmla="*/ 389861 h 3749749"/>
                  <a:gd name="connsiteX4" fmla="*/ 5819553 w 9732335"/>
                  <a:gd name="connsiteY4" fmla="*/ 382772 h 3749749"/>
                  <a:gd name="connsiteX5" fmla="*/ 7258493 w 9732335"/>
                  <a:gd name="connsiteY5" fmla="*/ 1105786 h 3749749"/>
                  <a:gd name="connsiteX6" fmla="*/ 8569842 w 9732335"/>
                  <a:gd name="connsiteY6" fmla="*/ 2296633 h 3749749"/>
                  <a:gd name="connsiteX7" fmla="*/ 9732335 w 9732335"/>
                  <a:gd name="connsiteY7" fmla="*/ 3537098 h 3749749"/>
                  <a:gd name="connsiteX8" fmla="*/ 9696893 w 9732335"/>
                  <a:gd name="connsiteY8" fmla="*/ 2906233 h 3749749"/>
                  <a:gd name="connsiteX9" fmla="*/ 8924260 w 9732335"/>
                  <a:gd name="connsiteY9" fmla="*/ 1991833 h 3749749"/>
                  <a:gd name="connsiteX10" fmla="*/ 7563293 w 9732335"/>
                  <a:gd name="connsiteY10" fmla="*/ 744279 h 3749749"/>
                  <a:gd name="connsiteX11" fmla="*/ 5890437 w 9732335"/>
                  <a:gd name="connsiteY11" fmla="*/ 0 h 3749749"/>
                  <a:gd name="connsiteX12" fmla="*/ 4125432 w 9732335"/>
                  <a:gd name="connsiteY12" fmla="*/ 0 h 3749749"/>
                  <a:gd name="connsiteX13" fmla="*/ 2551814 w 9732335"/>
                  <a:gd name="connsiteY13" fmla="*/ 829340 h 3749749"/>
                  <a:gd name="connsiteX14" fmla="*/ 1127051 w 9732335"/>
                  <a:gd name="connsiteY14" fmla="*/ 2083982 h 3749749"/>
                  <a:gd name="connsiteX15" fmla="*/ 0 w 9732335"/>
                  <a:gd name="connsiteY15" fmla="*/ 3232298 h 3749749"/>
                  <a:gd name="connsiteX16" fmla="*/ 311888 w 9732335"/>
                  <a:gd name="connsiteY16" fmla="*/ 3749749 h 3749749"/>
                  <a:gd name="connsiteX0" fmla="*/ 311888 w 9732335"/>
                  <a:gd name="connsiteY0" fmla="*/ 3749749 h 3749749"/>
                  <a:gd name="connsiteX1" fmla="*/ 1446028 w 9732335"/>
                  <a:gd name="connsiteY1" fmla="*/ 2445489 h 3749749"/>
                  <a:gd name="connsiteX2" fmla="*/ 2721935 w 9732335"/>
                  <a:gd name="connsiteY2" fmla="*/ 1197935 h 3749749"/>
                  <a:gd name="connsiteX3" fmla="*/ 4182139 w 9732335"/>
                  <a:gd name="connsiteY3" fmla="*/ 389861 h 3749749"/>
                  <a:gd name="connsiteX4" fmla="*/ 5819553 w 9732335"/>
                  <a:gd name="connsiteY4" fmla="*/ 382772 h 3749749"/>
                  <a:gd name="connsiteX5" fmla="*/ 7258493 w 9732335"/>
                  <a:gd name="connsiteY5" fmla="*/ 1105786 h 3749749"/>
                  <a:gd name="connsiteX6" fmla="*/ 8569842 w 9732335"/>
                  <a:gd name="connsiteY6" fmla="*/ 2296633 h 3749749"/>
                  <a:gd name="connsiteX7" fmla="*/ 9732335 w 9732335"/>
                  <a:gd name="connsiteY7" fmla="*/ 3537098 h 3749749"/>
                  <a:gd name="connsiteX8" fmla="*/ 9696893 w 9732335"/>
                  <a:gd name="connsiteY8" fmla="*/ 2906233 h 3749749"/>
                  <a:gd name="connsiteX9" fmla="*/ 8860465 w 9732335"/>
                  <a:gd name="connsiteY9" fmla="*/ 1991833 h 3749749"/>
                  <a:gd name="connsiteX10" fmla="*/ 7563293 w 9732335"/>
                  <a:gd name="connsiteY10" fmla="*/ 744279 h 3749749"/>
                  <a:gd name="connsiteX11" fmla="*/ 5890437 w 9732335"/>
                  <a:gd name="connsiteY11" fmla="*/ 0 h 3749749"/>
                  <a:gd name="connsiteX12" fmla="*/ 4125432 w 9732335"/>
                  <a:gd name="connsiteY12" fmla="*/ 0 h 3749749"/>
                  <a:gd name="connsiteX13" fmla="*/ 2551814 w 9732335"/>
                  <a:gd name="connsiteY13" fmla="*/ 829340 h 3749749"/>
                  <a:gd name="connsiteX14" fmla="*/ 1127051 w 9732335"/>
                  <a:gd name="connsiteY14" fmla="*/ 2083982 h 3749749"/>
                  <a:gd name="connsiteX15" fmla="*/ 0 w 9732335"/>
                  <a:gd name="connsiteY15" fmla="*/ 3232298 h 3749749"/>
                  <a:gd name="connsiteX16" fmla="*/ 311888 w 9732335"/>
                  <a:gd name="connsiteY16" fmla="*/ 3749749 h 3749749"/>
                  <a:gd name="connsiteX0" fmla="*/ 311888 w 9732335"/>
                  <a:gd name="connsiteY0" fmla="*/ 3749749 h 3749749"/>
                  <a:gd name="connsiteX1" fmla="*/ 1446028 w 9732335"/>
                  <a:gd name="connsiteY1" fmla="*/ 2445489 h 3749749"/>
                  <a:gd name="connsiteX2" fmla="*/ 2721935 w 9732335"/>
                  <a:gd name="connsiteY2" fmla="*/ 1197935 h 3749749"/>
                  <a:gd name="connsiteX3" fmla="*/ 4182139 w 9732335"/>
                  <a:gd name="connsiteY3" fmla="*/ 389861 h 3749749"/>
                  <a:gd name="connsiteX4" fmla="*/ 5819553 w 9732335"/>
                  <a:gd name="connsiteY4" fmla="*/ 382772 h 3749749"/>
                  <a:gd name="connsiteX5" fmla="*/ 7258493 w 9732335"/>
                  <a:gd name="connsiteY5" fmla="*/ 1105786 h 3749749"/>
                  <a:gd name="connsiteX6" fmla="*/ 8569842 w 9732335"/>
                  <a:gd name="connsiteY6" fmla="*/ 2296633 h 3749749"/>
                  <a:gd name="connsiteX7" fmla="*/ 9732335 w 9732335"/>
                  <a:gd name="connsiteY7" fmla="*/ 3537098 h 3749749"/>
                  <a:gd name="connsiteX8" fmla="*/ 9696893 w 9732335"/>
                  <a:gd name="connsiteY8" fmla="*/ 2906233 h 3749749"/>
                  <a:gd name="connsiteX9" fmla="*/ 8860465 w 9732335"/>
                  <a:gd name="connsiteY9" fmla="*/ 1991833 h 3749749"/>
                  <a:gd name="connsiteX10" fmla="*/ 7513674 w 9732335"/>
                  <a:gd name="connsiteY10" fmla="*/ 793897 h 3749749"/>
                  <a:gd name="connsiteX11" fmla="*/ 5890437 w 9732335"/>
                  <a:gd name="connsiteY11" fmla="*/ 0 h 3749749"/>
                  <a:gd name="connsiteX12" fmla="*/ 4125432 w 9732335"/>
                  <a:gd name="connsiteY12" fmla="*/ 0 h 3749749"/>
                  <a:gd name="connsiteX13" fmla="*/ 2551814 w 9732335"/>
                  <a:gd name="connsiteY13" fmla="*/ 829340 h 3749749"/>
                  <a:gd name="connsiteX14" fmla="*/ 1127051 w 9732335"/>
                  <a:gd name="connsiteY14" fmla="*/ 2083982 h 3749749"/>
                  <a:gd name="connsiteX15" fmla="*/ 0 w 9732335"/>
                  <a:gd name="connsiteY15" fmla="*/ 3232298 h 3749749"/>
                  <a:gd name="connsiteX16" fmla="*/ 311888 w 9732335"/>
                  <a:gd name="connsiteY16" fmla="*/ 3749749 h 3749749"/>
                  <a:gd name="connsiteX0" fmla="*/ 311888 w 9732335"/>
                  <a:gd name="connsiteY0" fmla="*/ 3749749 h 3749749"/>
                  <a:gd name="connsiteX1" fmla="*/ 1446028 w 9732335"/>
                  <a:gd name="connsiteY1" fmla="*/ 2445489 h 3749749"/>
                  <a:gd name="connsiteX2" fmla="*/ 2721935 w 9732335"/>
                  <a:gd name="connsiteY2" fmla="*/ 1197935 h 3749749"/>
                  <a:gd name="connsiteX3" fmla="*/ 4267199 w 9732335"/>
                  <a:gd name="connsiteY3" fmla="*/ 389861 h 3749749"/>
                  <a:gd name="connsiteX4" fmla="*/ 5819553 w 9732335"/>
                  <a:gd name="connsiteY4" fmla="*/ 382772 h 3749749"/>
                  <a:gd name="connsiteX5" fmla="*/ 7258493 w 9732335"/>
                  <a:gd name="connsiteY5" fmla="*/ 1105786 h 3749749"/>
                  <a:gd name="connsiteX6" fmla="*/ 8569842 w 9732335"/>
                  <a:gd name="connsiteY6" fmla="*/ 2296633 h 3749749"/>
                  <a:gd name="connsiteX7" fmla="*/ 9732335 w 9732335"/>
                  <a:gd name="connsiteY7" fmla="*/ 3537098 h 3749749"/>
                  <a:gd name="connsiteX8" fmla="*/ 9696893 w 9732335"/>
                  <a:gd name="connsiteY8" fmla="*/ 2906233 h 3749749"/>
                  <a:gd name="connsiteX9" fmla="*/ 8860465 w 9732335"/>
                  <a:gd name="connsiteY9" fmla="*/ 1991833 h 3749749"/>
                  <a:gd name="connsiteX10" fmla="*/ 7513674 w 9732335"/>
                  <a:gd name="connsiteY10" fmla="*/ 793897 h 3749749"/>
                  <a:gd name="connsiteX11" fmla="*/ 5890437 w 9732335"/>
                  <a:gd name="connsiteY11" fmla="*/ 0 h 3749749"/>
                  <a:gd name="connsiteX12" fmla="*/ 4125432 w 9732335"/>
                  <a:gd name="connsiteY12" fmla="*/ 0 h 3749749"/>
                  <a:gd name="connsiteX13" fmla="*/ 2551814 w 9732335"/>
                  <a:gd name="connsiteY13" fmla="*/ 829340 h 3749749"/>
                  <a:gd name="connsiteX14" fmla="*/ 1127051 w 9732335"/>
                  <a:gd name="connsiteY14" fmla="*/ 2083982 h 3749749"/>
                  <a:gd name="connsiteX15" fmla="*/ 0 w 9732335"/>
                  <a:gd name="connsiteY15" fmla="*/ 3232298 h 3749749"/>
                  <a:gd name="connsiteX16" fmla="*/ 311888 w 9732335"/>
                  <a:gd name="connsiteY16" fmla="*/ 3749749 h 3749749"/>
                  <a:gd name="connsiteX0" fmla="*/ 311888 w 9732335"/>
                  <a:gd name="connsiteY0" fmla="*/ 3749749 h 3749749"/>
                  <a:gd name="connsiteX1" fmla="*/ 1446028 w 9732335"/>
                  <a:gd name="connsiteY1" fmla="*/ 2445489 h 3749749"/>
                  <a:gd name="connsiteX2" fmla="*/ 2721935 w 9732335"/>
                  <a:gd name="connsiteY2" fmla="*/ 1197935 h 3749749"/>
                  <a:gd name="connsiteX3" fmla="*/ 4267199 w 9732335"/>
                  <a:gd name="connsiteY3" fmla="*/ 389861 h 3749749"/>
                  <a:gd name="connsiteX4" fmla="*/ 5819553 w 9732335"/>
                  <a:gd name="connsiteY4" fmla="*/ 347330 h 3749749"/>
                  <a:gd name="connsiteX5" fmla="*/ 7258493 w 9732335"/>
                  <a:gd name="connsiteY5" fmla="*/ 1105786 h 3749749"/>
                  <a:gd name="connsiteX6" fmla="*/ 8569842 w 9732335"/>
                  <a:gd name="connsiteY6" fmla="*/ 2296633 h 3749749"/>
                  <a:gd name="connsiteX7" fmla="*/ 9732335 w 9732335"/>
                  <a:gd name="connsiteY7" fmla="*/ 3537098 h 3749749"/>
                  <a:gd name="connsiteX8" fmla="*/ 9696893 w 9732335"/>
                  <a:gd name="connsiteY8" fmla="*/ 2906233 h 3749749"/>
                  <a:gd name="connsiteX9" fmla="*/ 8860465 w 9732335"/>
                  <a:gd name="connsiteY9" fmla="*/ 1991833 h 3749749"/>
                  <a:gd name="connsiteX10" fmla="*/ 7513674 w 9732335"/>
                  <a:gd name="connsiteY10" fmla="*/ 793897 h 3749749"/>
                  <a:gd name="connsiteX11" fmla="*/ 5890437 w 9732335"/>
                  <a:gd name="connsiteY11" fmla="*/ 0 h 3749749"/>
                  <a:gd name="connsiteX12" fmla="*/ 4125432 w 9732335"/>
                  <a:gd name="connsiteY12" fmla="*/ 0 h 3749749"/>
                  <a:gd name="connsiteX13" fmla="*/ 2551814 w 9732335"/>
                  <a:gd name="connsiteY13" fmla="*/ 829340 h 3749749"/>
                  <a:gd name="connsiteX14" fmla="*/ 1127051 w 9732335"/>
                  <a:gd name="connsiteY14" fmla="*/ 2083982 h 3749749"/>
                  <a:gd name="connsiteX15" fmla="*/ 0 w 9732335"/>
                  <a:gd name="connsiteY15" fmla="*/ 3232298 h 3749749"/>
                  <a:gd name="connsiteX16" fmla="*/ 311888 w 9732335"/>
                  <a:gd name="connsiteY16" fmla="*/ 3749749 h 3749749"/>
                  <a:gd name="connsiteX0" fmla="*/ 311888 w 9732335"/>
                  <a:gd name="connsiteY0" fmla="*/ 3749749 h 3749749"/>
                  <a:gd name="connsiteX1" fmla="*/ 1446028 w 9732335"/>
                  <a:gd name="connsiteY1" fmla="*/ 2445489 h 3749749"/>
                  <a:gd name="connsiteX2" fmla="*/ 2721935 w 9732335"/>
                  <a:gd name="connsiteY2" fmla="*/ 1197935 h 3749749"/>
                  <a:gd name="connsiteX3" fmla="*/ 4281375 w 9732335"/>
                  <a:gd name="connsiteY3" fmla="*/ 347330 h 3749749"/>
                  <a:gd name="connsiteX4" fmla="*/ 5819553 w 9732335"/>
                  <a:gd name="connsiteY4" fmla="*/ 347330 h 3749749"/>
                  <a:gd name="connsiteX5" fmla="*/ 7258493 w 9732335"/>
                  <a:gd name="connsiteY5" fmla="*/ 1105786 h 3749749"/>
                  <a:gd name="connsiteX6" fmla="*/ 8569842 w 9732335"/>
                  <a:gd name="connsiteY6" fmla="*/ 2296633 h 3749749"/>
                  <a:gd name="connsiteX7" fmla="*/ 9732335 w 9732335"/>
                  <a:gd name="connsiteY7" fmla="*/ 3537098 h 3749749"/>
                  <a:gd name="connsiteX8" fmla="*/ 9696893 w 9732335"/>
                  <a:gd name="connsiteY8" fmla="*/ 2906233 h 3749749"/>
                  <a:gd name="connsiteX9" fmla="*/ 8860465 w 9732335"/>
                  <a:gd name="connsiteY9" fmla="*/ 1991833 h 3749749"/>
                  <a:gd name="connsiteX10" fmla="*/ 7513674 w 9732335"/>
                  <a:gd name="connsiteY10" fmla="*/ 793897 h 3749749"/>
                  <a:gd name="connsiteX11" fmla="*/ 5890437 w 9732335"/>
                  <a:gd name="connsiteY11" fmla="*/ 0 h 3749749"/>
                  <a:gd name="connsiteX12" fmla="*/ 4125432 w 9732335"/>
                  <a:gd name="connsiteY12" fmla="*/ 0 h 3749749"/>
                  <a:gd name="connsiteX13" fmla="*/ 2551814 w 9732335"/>
                  <a:gd name="connsiteY13" fmla="*/ 829340 h 3749749"/>
                  <a:gd name="connsiteX14" fmla="*/ 1127051 w 9732335"/>
                  <a:gd name="connsiteY14" fmla="*/ 2083982 h 3749749"/>
                  <a:gd name="connsiteX15" fmla="*/ 0 w 9732335"/>
                  <a:gd name="connsiteY15" fmla="*/ 3232298 h 3749749"/>
                  <a:gd name="connsiteX16" fmla="*/ 311888 w 9732335"/>
                  <a:gd name="connsiteY16" fmla="*/ 3749749 h 3749749"/>
                  <a:gd name="connsiteX0" fmla="*/ 311888 w 9732335"/>
                  <a:gd name="connsiteY0" fmla="*/ 3749749 h 3749749"/>
                  <a:gd name="connsiteX1" fmla="*/ 1446028 w 9732335"/>
                  <a:gd name="connsiteY1" fmla="*/ 2445489 h 3749749"/>
                  <a:gd name="connsiteX2" fmla="*/ 2721935 w 9732335"/>
                  <a:gd name="connsiteY2" fmla="*/ 1197935 h 3749749"/>
                  <a:gd name="connsiteX3" fmla="*/ 4281375 w 9732335"/>
                  <a:gd name="connsiteY3" fmla="*/ 347330 h 3749749"/>
                  <a:gd name="connsiteX4" fmla="*/ 5777023 w 9732335"/>
                  <a:gd name="connsiteY4" fmla="*/ 347330 h 3749749"/>
                  <a:gd name="connsiteX5" fmla="*/ 7258493 w 9732335"/>
                  <a:gd name="connsiteY5" fmla="*/ 1105786 h 3749749"/>
                  <a:gd name="connsiteX6" fmla="*/ 8569842 w 9732335"/>
                  <a:gd name="connsiteY6" fmla="*/ 2296633 h 3749749"/>
                  <a:gd name="connsiteX7" fmla="*/ 9732335 w 9732335"/>
                  <a:gd name="connsiteY7" fmla="*/ 3537098 h 3749749"/>
                  <a:gd name="connsiteX8" fmla="*/ 9696893 w 9732335"/>
                  <a:gd name="connsiteY8" fmla="*/ 2906233 h 3749749"/>
                  <a:gd name="connsiteX9" fmla="*/ 8860465 w 9732335"/>
                  <a:gd name="connsiteY9" fmla="*/ 1991833 h 3749749"/>
                  <a:gd name="connsiteX10" fmla="*/ 7513674 w 9732335"/>
                  <a:gd name="connsiteY10" fmla="*/ 793897 h 3749749"/>
                  <a:gd name="connsiteX11" fmla="*/ 5890437 w 9732335"/>
                  <a:gd name="connsiteY11" fmla="*/ 0 h 3749749"/>
                  <a:gd name="connsiteX12" fmla="*/ 4125432 w 9732335"/>
                  <a:gd name="connsiteY12" fmla="*/ 0 h 3749749"/>
                  <a:gd name="connsiteX13" fmla="*/ 2551814 w 9732335"/>
                  <a:gd name="connsiteY13" fmla="*/ 829340 h 3749749"/>
                  <a:gd name="connsiteX14" fmla="*/ 1127051 w 9732335"/>
                  <a:gd name="connsiteY14" fmla="*/ 2083982 h 3749749"/>
                  <a:gd name="connsiteX15" fmla="*/ 0 w 9732335"/>
                  <a:gd name="connsiteY15" fmla="*/ 3232298 h 3749749"/>
                  <a:gd name="connsiteX16" fmla="*/ 311888 w 9732335"/>
                  <a:gd name="connsiteY16" fmla="*/ 3749749 h 3749749"/>
                  <a:gd name="connsiteX0" fmla="*/ 212651 w 9633098"/>
                  <a:gd name="connsiteY0" fmla="*/ 3749749 h 3749749"/>
                  <a:gd name="connsiteX1" fmla="*/ 1346791 w 9633098"/>
                  <a:gd name="connsiteY1" fmla="*/ 2445489 h 3749749"/>
                  <a:gd name="connsiteX2" fmla="*/ 2622698 w 9633098"/>
                  <a:gd name="connsiteY2" fmla="*/ 1197935 h 3749749"/>
                  <a:gd name="connsiteX3" fmla="*/ 4182138 w 9633098"/>
                  <a:gd name="connsiteY3" fmla="*/ 347330 h 3749749"/>
                  <a:gd name="connsiteX4" fmla="*/ 5677786 w 9633098"/>
                  <a:gd name="connsiteY4" fmla="*/ 347330 h 3749749"/>
                  <a:gd name="connsiteX5" fmla="*/ 7159256 w 9633098"/>
                  <a:gd name="connsiteY5" fmla="*/ 1105786 h 3749749"/>
                  <a:gd name="connsiteX6" fmla="*/ 8470605 w 9633098"/>
                  <a:gd name="connsiteY6" fmla="*/ 2296633 h 3749749"/>
                  <a:gd name="connsiteX7" fmla="*/ 9633098 w 9633098"/>
                  <a:gd name="connsiteY7" fmla="*/ 3537098 h 3749749"/>
                  <a:gd name="connsiteX8" fmla="*/ 9597656 w 9633098"/>
                  <a:gd name="connsiteY8" fmla="*/ 2906233 h 3749749"/>
                  <a:gd name="connsiteX9" fmla="*/ 8761228 w 9633098"/>
                  <a:gd name="connsiteY9" fmla="*/ 1991833 h 3749749"/>
                  <a:gd name="connsiteX10" fmla="*/ 7414437 w 9633098"/>
                  <a:gd name="connsiteY10" fmla="*/ 793897 h 3749749"/>
                  <a:gd name="connsiteX11" fmla="*/ 5791200 w 9633098"/>
                  <a:gd name="connsiteY11" fmla="*/ 0 h 3749749"/>
                  <a:gd name="connsiteX12" fmla="*/ 4026195 w 9633098"/>
                  <a:gd name="connsiteY12" fmla="*/ 0 h 3749749"/>
                  <a:gd name="connsiteX13" fmla="*/ 2452577 w 9633098"/>
                  <a:gd name="connsiteY13" fmla="*/ 829340 h 3749749"/>
                  <a:gd name="connsiteX14" fmla="*/ 1027814 w 9633098"/>
                  <a:gd name="connsiteY14" fmla="*/ 2083982 h 3749749"/>
                  <a:gd name="connsiteX15" fmla="*/ 0 w 9633098"/>
                  <a:gd name="connsiteY15" fmla="*/ 3317358 h 3749749"/>
                  <a:gd name="connsiteX16" fmla="*/ 212651 w 9633098"/>
                  <a:gd name="connsiteY16" fmla="*/ 3749749 h 3749749"/>
                  <a:gd name="connsiteX0" fmla="*/ 212651 w 9633098"/>
                  <a:gd name="connsiteY0" fmla="*/ 3749749 h 3749749"/>
                  <a:gd name="connsiteX1" fmla="*/ 1346791 w 9633098"/>
                  <a:gd name="connsiteY1" fmla="*/ 2445489 h 3749749"/>
                  <a:gd name="connsiteX2" fmla="*/ 2622698 w 9633098"/>
                  <a:gd name="connsiteY2" fmla="*/ 1197935 h 3749749"/>
                  <a:gd name="connsiteX3" fmla="*/ 4182138 w 9633098"/>
                  <a:gd name="connsiteY3" fmla="*/ 347330 h 3749749"/>
                  <a:gd name="connsiteX4" fmla="*/ 5677786 w 9633098"/>
                  <a:gd name="connsiteY4" fmla="*/ 347330 h 3749749"/>
                  <a:gd name="connsiteX5" fmla="*/ 7159256 w 9633098"/>
                  <a:gd name="connsiteY5" fmla="*/ 1105786 h 3749749"/>
                  <a:gd name="connsiteX6" fmla="*/ 8470605 w 9633098"/>
                  <a:gd name="connsiteY6" fmla="*/ 2296633 h 3749749"/>
                  <a:gd name="connsiteX7" fmla="*/ 9633098 w 9633098"/>
                  <a:gd name="connsiteY7" fmla="*/ 3537098 h 3749749"/>
                  <a:gd name="connsiteX8" fmla="*/ 9597656 w 9633098"/>
                  <a:gd name="connsiteY8" fmla="*/ 2906233 h 3749749"/>
                  <a:gd name="connsiteX9" fmla="*/ 8761228 w 9633098"/>
                  <a:gd name="connsiteY9" fmla="*/ 1991833 h 3749749"/>
                  <a:gd name="connsiteX10" fmla="*/ 7414437 w 9633098"/>
                  <a:gd name="connsiteY10" fmla="*/ 793897 h 3749749"/>
                  <a:gd name="connsiteX11" fmla="*/ 5791200 w 9633098"/>
                  <a:gd name="connsiteY11" fmla="*/ 0 h 3749749"/>
                  <a:gd name="connsiteX12" fmla="*/ 4026195 w 9633098"/>
                  <a:gd name="connsiteY12" fmla="*/ 0 h 3749749"/>
                  <a:gd name="connsiteX13" fmla="*/ 2452577 w 9633098"/>
                  <a:gd name="connsiteY13" fmla="*/ 829340 h 3749749"/>
                  <a:gd name="connsiteX14" fmla="*/ 1056168 w 9633098"/>
                  <a:gd name="connsiteY14" fmla="*/ 2119424 h 3749749"/>
                  <a:gd name="connsiteX15" fmla="*/ 0 w 9633098"/>
                  <a:gd name="connsiteY15" fmla="*/ 3317358 h 3749749"/>
                  <a:gd name="connsiteX16" fmla="*/ 212651 w 9633098"/>
                  <a:gd name="connsiteY16" fmla="*/ 3749749 h 3749749"/>
                  <a:gd name="connsiteX0" fmla="*/ 212651 w 9633098"/>
                  <a:gd name="connsiteY0" fmla="*/ 3749749 h 3749749"/>
                  <a:gd name="connsiteX1" fmla="*/ 1346791 w 9633098"/>
                  <a:gd name="connsiteY1" fmla="*/ 2445489 h 3749749"/>
                  <a:gd name="connsiteX2" fmla="*/ 2622698 w 9633098"/>
                  <a:gd name="connsiteY2" fmla="*/ 1197935 h 3749749"/>
                  <a:gd name="connsiteX3" fmla="*/ 4182138 w 9633098"/>
                  <a:gd name="connsiteY3" fmla="*/ 347330 h 3749749"/>
                  <a:gd name="connsiteX4" fmla="*/ 5677786 w 9633098"/>
                  <a:gd name="connsiteY4" fmla="*/ 347330 h 3749749"/>
                  <a:gd name="connsiteX5" fmla="*/ 7159256 w 9633098"/>
                  <a:gd name="connsiteY5" fmla="*/ 1105786 h 3749749"/>
                  <a:gd name="connsiteX6" fmla="*/ 8364279 w 9633098"/>
                  <a:gd name="connsiteY6" fmla="*/ 2211573 h 3749749"/>
                  <a:gd name="connsiteX7" fmla="*/ 9633098 w 9633098"/>
                  <a:gd name="connsiteY7" fmla="*/ 3537098 h 3749749"/>
                  <a:gd name="connsiteX8" fmla="*/ 9597656 w 9633098"/>
                  <a:gd name="connsiteY8" fmla="*/ 2906233 h 3749749"/>
                  <a:gd name="connsiteX9" fmla="*/ 8761228 w 9633098"/>
                  <a:gd name="connsiteY9" fmla="*/ 1991833 h 3749749"/>
                  <a:gd name="connsiteX10" fmla="*/ 7414437 w 9633098"/>
                  <a:gd name="connsiteY10" fmla="*/ 793897 h 3749749"/>
                  <a:gd name="connsiteX11" fmla="*/ 5791200 w 9633098"/>
                  <a:gd name="connsiteY11" fmla="*/ 0 h 3749749"/>
                  <a:gd name="connsiteX12" fmla="*/ 4026195 w 9633098"/>
                  <a:gd name="connsiteY12" fmla="*/ 0 h 3749749"/>
                  <a:gd name="connsiteX13" fmla="*/ 2452577 w 9633098"/>
                  <a:gd name="connsiteY13" fmla="*/ 829340 h 3749749"/>
                  <a:gd name="connsiteX14" fmla="*/ 1056168 w 9633098"/>
                  <a:gd name="connsiteY14" fmla="*/ 2119424 h 3749749"/>
                  <a:gd name="connsiteX15" fmla="*/ 0 w 9633098"/>
                  <a:gd name="connsiteY15" fmla="*/ 3317358 h 3749749"/>
                  <a:gd name="connsiteX16" fmla="*/ 212651 w 9633098"/>
                  <a:gd name="connsiteY16" fmla="*/ 3749749 h 3749749"/>
                  <a:gd name="connsiteX0" fmla="*/ 212651 w 9633098"/>
                  <a:gd name="connsiteY0" fmla="*/ 3749749 h 3749749"/>
                  <a:gd name="connsiteX1" fmla="*/ 1346791 w 9633098"/>
                  <a:gd name="connsiteY1" fmla="*/ 2445489 h 3749749"/>
                  <a:gd name="connsiteX2" fmla="*/ 2622698 w 9633098"/>
                  <a:gd name="connsiteY2" fmla="*/ 1197935 h 3749749"/>
                  <a:gd name="connsiteX3" fmla="*/ 4182138 w 9633098"/>
                  <a:gd name="connsiteY3" fmla="*/ 347330 h 3749749"/>
                  <a:gd name="connsiteX4" fmla="*/ 5677786 w 9633098"/>
                  <a:gd name="connsiteY4" fmla="*/ 347330 h 3749749"/>
                  <a:gd name="connsiteX5" fmla="*/ 7159256 w 9633098"/>
                  <a:gd name="connsiteY5" fmla="*/ 1105786 h 3749749"/>
                  <a:gd name="connsiteX6" fmla="*/ 8364279 w 9633098"/>
                  <a:gd name="connsiteY6" fmla="*/ 2211573 h 3749749"/>
                  <a:gd name="connsiteX7" fmla="*/ 9633098 w 9633098"/>
                  <a:gd name="connsiteY7" fmla="*/ 3537098 h 3749749"/>
                  <a:gd name="connsiteX8" fmla="*/ 9597656 w 9633098"/>
                  <a:gd name="connsiteY8" fmla="*/ 2906233 h 3749749"/>
                  <a:gd name="connsiteX9" fmla="*/ 8683256 w 9633098"/>
                  <a:gd name="connsiteY9" fmla="*/ 1920949 h 3749749"/>
                  <a:gd name="connsiteX10" fmla="*/ 7414437 w 9633098"/>
                  <a:gd name="connsiteY10" fmla="*/ 793897 h 3749749"/>
                  <a:gd name="connsiteX11" fmla="*/ 5791200 w 9633098"/>
                  <a:gd name="connsiteY11" fmla="*/ 0 h 3749749"/>
                  <a:gd name="connsiteX12" fmla="*/ 4026195 w 9633098"/>
                  <a:gd name="connsiteY12" fmla="*/ 0 h 3749749"/>
                  <a:gd name="connsiteX13" fmla="*/ 2452577 w 9633098"/>
                  <a:gd name="connsiteY13" fmla="*/ 829340 h 3749749"/>
                  <a:gd name="connsiteX14" fmla="*/ 1056168 w 9633098"/>
                  <a:gd name="connsiteY14" fmla="*/ 2119424 h 3749749"/>
                  <a:gd name="connsiteX15" fmla="*/ 0 w 9633098"/>
                  <a:gd name="connsiteY15" fmla="*/ 3317358 h 3749749"/>
                  <a:gd name="connsiteX16" fmla="*/ 212651 w 9633098"/>
                  <a:gd name="connsiteY16" fmla="*/ 3749749 h 3749749"/>
                  <a:gd name="connsiteX0" fmla="*/ 212651 w 9633098"/>
                  <a:gd name="connsiteY0" fmla="*/ 3749749 h 3749749"/>
                  <a:gd name="connsiteX1" fmla="*/ 1346791 w 9633098"/>
                  <a:gd name="connsiteY1" fmla="*/ 2445489 h 3749749"/>
                  <a:gd name="connsiteX2" fmla="*/ 2622698 w 9633098"/>
                  <a:gd name="connsiteY2" fmla="*/ 1197935 h 3749749"/>
                  <a:gd name="connsiteX3" fmla="*/ 4182138 w 9633098"/>
                  <a:gd name="connsiteY3" fmla="*/ 347330 h 3749749"/>
                  <a:gd name="connsiteX4" fmla="*/ 5677786 w 9633098"/>
                  <a:gd name="connsiteY4" fmla="*/ 347330 h 3749749"/>
                  <a:gd name="connsiteX5" fmla="*/ 7159256 w 9633098"/>
                  <a:gd name="connsiteY5" fmla="*/ 1105786 h 3749749"/>
                  <a:gd name="connsiteX6" fmla="*/ 8392632 w 9633098"/>
                  <a:gd name="connsiteY6" fmla="*/ 2239926 h 3749749"/>
                  <a:gd name="connsiteX7" fmla="*/ 9633098 w 9633098"/>
                  <a:gd name="connsiteY7" fmla="*/ 3537098 h 3749749"/>
                  <a:gd name="connsiteX8" fmla="*/ 9597656 w 9633098"/>
                  <a:gd name="connsiteY8" fmla="*/ 2906233 h 3749749"/>
                  <a:gd name="connsiteX9" fmla="*/ 8683256 w 9633098"/>
                  <a:gd name="connsiteY9" fmla="*/ 1920949 h 3749749"/>
                  <a:gd name="connsiteX10" fmla="*/ 7414437 w 9633098"/>
                  <a:gd name="connsiteY10" fmla="*/ 793897 h 3749749"/>
                  <a:gd name="connsiteX11" fmla="*/ 5791200 w 9633098"/>
                  <a:gd name="connsiteY11" fmla="*/ 0 h 3749749"/>
                  <a:gd name="connsiteX12" fmla="*/ 4026195 w 9633098"/>
                  <a:gd name="connsiteY12" fmla="*/ 0 h 3749749"/>
                  <a:gd name="connsiteX13" fmla="*/ 2452577 w 9633098"/>
                  <a:gd name="connsiteY13" fmla="*/ 829340 h 3749749"/>
                  <a:gd name="connsiteX14" fmla="*/ 1056168 w 9633098"/>
                  <a:gd name="connsiteY14" fmla="*/ 2119424 h 3749749"/>
                  <a:gd name="connsiteX15" fmla="*/ 0 w 9633098"/>
                  <a:gd name="connsiteY15" fmla="*/ 3317358 h 3749749"/>
                  <a:gd name="connsiteX16" fmla="*/ 212651 w 9633098"/>
                  <a:gd name="connsiteY16" fmla="*/ 3749749 h 3749749"/>
                  <a:gd name="connsiteX0" fmla="*/ 212651 w 9633098"/>
                  <a:gd name="connsiteY0" fmla="*/ 3749749 h 3749749"/>
                  <a:gd name="connsiteX1" fmla="*/ 1346791 w 9633098"/>
                  <a:gd name="connsiteY1" fmla="*/ 2445489 h 3749749"/>
                  <a:gd name="connsiteX2" fmla="*/ 2622698 w 9633098"/>
                  <a:gd name="connsiteY2" fmla="*/ 1197935 h 3749749"/>
                  <a:gd name="connsiteX3" fmla="*/ 4182138 w 9633098"/>
                  <a:gd name="connsiteY3" fmla="*/ 347330 h 3749749"/>
                  <a:gd name="connsiteX4" fmla="*/ 5677786 w 9633098"/>
                  <a:gd name="connsiteY4" fmla="*/ 347330 h 3749749"/>
                  <a:gd name="connsiteX5" fmla="*/ 7159256 w 9633098"/>
                  <a:gd name="connsiteY5" fmla="*/ 1105786 h 3749749"/>
                  <a:gd name="connsiteX6" fmla="*/ 8392632 w 9633098"/>
                  <a:gd name="connsiteY6" fmla="*/ 2239926 h 3749749"/>
                  <a:gd name="connsiteX7" fmla="*/ 9633098 w 9633098"/>
                  <a:gd name="connsiteY7" fmla="*/ 3537098 h 3749749"/>
                  <a:gd name="connsiteX8" fmla="*/ 9597656 w 9633098"/>
                  <a:gd name="connsiteY8" fmla="*/ 2906233 h 3749749"/>
                  <a:gd name="connsiteX9" fmla="*/ 8683256 w 9633098"/>
                  <a:gd name="connsiteY9" fmla="*/ 1920949 h 3749749"/>
                  <a:gd name="connsiteX10" fmla="*/ 7414437 w 9633098"/>
                  <a:gd name="connsiteY10" fmla="*/ 793897 h 3749749"/>
                  <a:gd name="connsiteX11" fmla="*/ 5791200 w 9633098"/>
                  <a:gd name="connsiteY11" fmla="*/ 0 h 3749749"/>
                  <a:gd name="connsiteX12" fmla="*/ 4026195 w 9633098"/>
                  <a:gd name="connsiteY12" fmla="*/ 0 h 3749749"/>
                  <a:gd name="connsiteX13" fmla="*/ 2374605 w 9633098"/>
                  <a:gd name="connsiteY13" fmla="*/ 893135 h 3749749"/>
                  <a:gd name="connsiteX14" fmla="*/ 1056168 w 9633098"/>
                  <a:gd name="connsiteY14" fmla="*/ 2119424 h 3749749"/>
                  <a:gd name="connsiteX15" fmla="*/ 0 w 9633098"/>
                  <a:gd name="connsiteY15" fmla="*/ 3317358 h 3749749"/>
                  <a:gd name="connsiteX16" fmla="*/ 212651 w 9633098"/>
                  <a:gd name="connsiteY16" fmla="*/ 3749749 h 3749749"/>
                  <a:gd name="connsiteX0" fmla="*/ 212651 w 9633098"/>
                  <a:gd name="connsiteY0" fmla="*/ 3813544 h 3813544"/>
                  <a:gd name="connsiteX1" fmla="*/ 1346791 w 9633098"/>
                  <a:gd name="connsiteY1" fmla="*/ 2509284 h 3813544"/>
                  <a:gd name="connsiteX2" fmla="*/ 2622698 w 9633098"/>
                  <a:gd name="connsiteY2" fmla="*/ 1261730 h 3813544"/>
                  <a:gd name="connsiteX3" fmla="*/ 4182138 w 9633098"/>
                  <a:gd name="connsiteY3" fmla="*/ 411125 h 3813544"/>
                  <a:gd name="connsiteX4" fmla="*/ 5677786 w 9633098"/>
                  <a:gd name="connsiteY4" fmla="*/ 411125 h 3813544"/>
                  <a:gd name="connsiteX5" fmla="*/ 7159256 w 9633098"/>
                  <a:gd name="connsiteY5" fmla="*/ 1169581 h 3813544"/>
                  <a:gd name="connsiteX6" fmla="*/ 8392632 w 9633098"/>
                  <a:gd name="connsiteY6" fmla="*/ 2303721 h 3813544"/>
                  <a:gd name="connsiteX7" fmla="*/ 9633098 w 9633098"/>
                  <a:gd name="connsiteY7" fmla="*/ 3600893 h 3813544"/>
                  <a:gd name="connsiteX8" fmla="*/ 9597656 w 9633098"/>
                  <a:gd name="connsiteY8" fmla="*/ 2970028 h 3813544"/>
                  <a:gd name="connsiteX9" fmla="*/ 8683256 w 9633098"/>
                  <a:gd name="connsiteY9" fmla="*/ 1984744 h 3813544"/>
                  <a:gd name="connsiteX10" fmla="*/ 7414437 w 9633098"/>
                  <a:gd name="connsiteY10" fmla="*/ 857692 h 3813544"/>
                  <a:gd name="connsiteX11" fmla="*/ 5791200 w 9633098"/>
                  <a:gd name="connsiteY11" fmla="*/ 63795 h 3813544"/>
                  <a:gd name="connsiteX12" fmla="*/ 4033283 w 9633098"/>
                  <a:gd name="connsiteY12" fmla="*/ 0 h 3813544"/>
                  <a:gd name="connsiteX13" fmla="*/ 2374605 w 9633098"/>
                  <a:gd name="connsiteY13" fmla="*/ 956930 h 3813544"/>
                  <a:gd name="connsiteX14" fmla="*/ 1056168 w 9633098"/>
                  <a:gd name="connsiteY14" fmla="*/ 2183219 h 3813544"/>
                  <a:gd name="connsiteX15" fmla="*/ 0 w 9633098"/>
                  <a:gd name="connsiteY15" fmla="*/ 3381153 h 3813544"/>
                  <a:gd name="connsiteX16" fmla="*/ 212651 w 9633098"/>
                  <a:gd name="connsiteY16" fmla="*/ 3813544 h 3813544"/>
                  <a:gd name="connsiteX0" fmla="*/ 212651 w 9633098"/>
                  <a:gd name="connsiteY0" fmla="*/ 3813544 h 3813544"/>
                  <a:gd name="connsiteX1" fmla="*/ 1346791 w 9633098"/>
                  <a:gd name="connsiteY1" fmla="*/ 2509284 h 3813544"/>
                  <a:gd name="connsiteX2" fmla="*/ 2622698 w 9633098"/>
                  <a:gd name="connsiteY2" fmla="*/ 1261730 h 3813544"/>
                  <a:gd name="connsiteX3" fmla="*/ 4182138 w 9633098"/>
                  <a:gd name="connsiteY3" fmla="*/ 411125 h 3813544"/>
                  <a:gd name="connsiteX4" fmla="*/ 5677786 w 9633098"/>
                  <a:gd name="connsiteY4" fmla="*/ 411125 h 3813544"/>
                  <a:gd name="connsiteX5" fmla="*/ 7159256 w 9633098"/>
                  <a:gd name="connsiteY5" fmla="*/ 1169581 h 3813544"/>
                  <a:gd name="connsiteX6" fmla="*/ 8392632 w 9633098"/>
                  <a:gd name="connsiteY6" fmla="*/ 2303721 h 3813544"/>
                  <a:gd name="connsiteX7" fmla="*/ 9633098 w 9633098"/>
                  <a:gd name="connsiteY7" fmla="*/ 3600893 h 3813544"/>
                  <a:gd name="connsiteX8" fmla="*/ 9597656 w 9633098"/>
                  <a:gd name="connsiteY8" fmla="*/ 2970028 h 3813544"/>
                  <a:gd name="connsiteX9" fmla="*/ 8683256 w 9633098"/>
                  <a:gd name="connsiteY9" fmla="*/ 1984744 h 3813544"/>
                  <a:gd name="connsiteX10" fmla="*/ 7414437 w 9633098"/>
                  <a:gd name="connsiteY10" fmla="*/ 857692 h 3813544"/>
                  <a:gd name="connsiteX11" fmla="*/ 5798288 w 9633098"/>
                  <a:gd name="connsiteY11" fmla="*/ 7088 h 3813544"/>
                  <a:gd name="connsiteX12" fmla="*/ 4033283 w 9633098"/>
                  <a:gd name="connsiteY12" fmla="*/ 0 h 3813544"/>
                  <a:gd name="connsiteX13" fmla="*/ 2374605 w 9633098"/>
                  <a:gd name="connsiteY13" fmla="*/ 956930 h 3813544"/>
                  <a:gd name="connsiteX14" fmla="*/ 1056168 w 9633098"/>
                  <a:gd name="connsiteY14" fmla="*/ 2183219 h 3813544"/>
                  <a:gd name="connsiteX15" fmla="*/ 0 w 9633098"/>
                  <a:gd name="connsiteY15" fmla="*/ 3381153 h 3813544"/>
                  <a:gd name="connsiteX16" fmla="*/ 212651 w 9633098"/>
                  <a:gd name="connsiteY16" fmla="*/ 3813544 h 3813544"/>
                  <a:gd name="connsiteX0" fmla="*/ 212651 w 9633098"/>
                  <a:gd name="connsiteY0" fmla="*/ 3806456 h 3806456"/>
                  <a:gd name="connsiteX1" fmla="*/ 1346791 w 9633098"/>
                  <a:gd name="connsiteY1" fmla="*/ 2502196 h 3806456"/>
                  <a:gd name="connsiteX2" fmla="*/ 2622698 w 9633098"/>
                  <a:gd name="connsiteY2" fmla="*/ 1254642 h 3806456"/>
                  <a:gd name="connsiteX3" fmla="*/ 4182138 w 9633098"/>
                  <a:gd name="connsiteY3" fmla="*/ 404037 h 3806456"/>
                  <a:gd name="connsiteX4" fmla="*/ 5677786 w 9633098"/>
                  <a:gd name="connsiteY4" fmla="*/ 404037 h 3806456"/>
                  <a:gd name="connsiteX5" fmla="*/ 7159256 w 9633098"/>
                  <a:gd name="connsiteY5" fmla="*/ 1162493 h 3806456"/>
                  <a:gd name="connsiteX6" fmla="*/ 8392632 w 9633098"/>
                  <a:gd name="connsiteY6" fmla="*/ 2296633 h 3806456"/>
                  <a:gd name="connsiteX7" fmla="*/ 9633098 w 9633098"/>
                  <a:gd name="connsiteY7" fmla="*/ 3593805 h 3806456"/>
                  <a:gd name="connsiteX8" fmla="*/ 9597656 w 9633098"/>
                  <a:gd name="connsiteY8" fmla="*/ 2962940 h 3806456"/>
                  <a:gd name="connsiteX9" fmla="*/ 8683256 w 9633098"/>
                  <a:gd name="connsiteY9" fmla="*/ 1977656 h 3806456"/>
                  <a:gd name="connsiteX10" fmla="*/ 7414437 w 9633098"/>
                  <a:gd name="connsiteY10" fmla="*/ 850604 h 3806456"/>
                  <a:gd name="connsiteX11" fmla="*/ 5798288 w 9633098"/>
                  <a:gd name="connsiteY11" fmla="*/ 0 h 3806456"/>
                  <a:gd name="connsiteX12" fmla="*/ 4026195 w 9633098"/>
                  <a:gd name="connsiteY12" fmla="*/ 0 h 3806456"/>
                  <a:gd name="connsiteX13" fmla="*/ 2374605 w 9633098"/>
                  <a:gd name="connsiteY13" fmla="*/ 949842 h 3806456"/>
                  <a:gd name="connsiteX14" fmla="*/ 1056168 w 9633098"/>
                  <a:gd name="connsiteY14" fmla="*/ 2176131 h 3806456"/>
                  <a:gd name="connsiteX15" fmla="*/ 0 w 9633098"/>
                  <a:gd name="connsiteY15" fmla="*/ 3374065 h 3806456"/>
                  <a:gd name="connsiteX16" fmla="*/ 212651 w 9633098"/>
                  <a:gd name="connsiteY16" fmla="*/ 3806456 h 3806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633098" h="3806456">
                    <a:moveTo>
                      <a:pt x="212651" y="3806456"/>
                    </a:moveTo>
                    <a:lnTo>
                      <a:pt x="1346791" y="2502196"/>
                    </a:lnTo>
                    <a:lnTo>
                      <a:pt x="2622698" y="1254642"/>
                    </a:lnTo>
                    <a:lnTo>
                      <a:pt x="4182138" y="404037"/>
                    </a:lnTo>
                    <a:lnTo>
                      <a:pt x="5677786" y="404037"/>
                    </a:lnTo>
                    <a:lnTo>
                      <a:pt x="7159256" y="1162493"/>
                    </a:lnTo>
                    <a:lnTo>
                      <a:pt x="8392632" y="2296633"/>
                    </a:lnTo>
                    <a:lnTo>
                      <a:pt x="9633098" y="3593805"/>
                    </a:lnTo>
                    <a:lnTo>
                      <a:pt x="9597656" y="2962940"/>
                    </a:lnTo>
                    <a:lnTo>
                      <a:pt x="8683256" y="1977656"/>
                    </a:lnTo>
                    <a:lnTo>
                      <a:pt x="7414437" y="850604"/>
                    </a:lnTo>
                    <a:lnTo>
                      <a:pt x="5798288" y="0"/>
                    </a:lnTo>
                    <a:lnTo>
                      <a:pt x="4026195" y="0"/>
                    </a:lnTo>
                    <a:lnTo>
                      <a:pt x="2374605" y="949842"/>
                    </a:lnTo>
                    <a:lnTo>
                      <a:pt x="1056168" y="2176131"/>
                    </a:lnTo>
                    <a:lnTo>
                      <a:pt x="0" y="3374065"/>
                    </a:lnTo>
                    <a:lnTo>
                      <a:pt x="212651" y="3806456"/>
                    </a:lnTo>
                    <a:close/>
                  </a:path>
                </a:pathLst>
              </a:custGeom>
              <a:solidFill>
                <a:srgbClr val="000000">
                  <a:alpha val="34902"/>
                </a:srgbClr>
              </a:solidFill>
              <a:ln w="19050">
                <a:solidFill>
                  <a:srgbClr val="FFFFFF">
                    <a:alpha val="45098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400" dirty="0">
                  <a:solidFill>
                    <a:srgbClr val="81DEFF"/>
                  </a:solidFill>
                </a:endParaRPr>
              </a:p>
            </p:txBody>
          </p:sp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D3C94582-2271-4068-809B-EEF3E692CC23}"/>
                  </a:ext>
                </a:extLst>
              </p:cNvPr>
              <p:cNvSpPr/>
              <p:nvPr/>
            </p:nvSpPr>
            <p:spPr>
              <a:xfrm rot="2510440">
                <a:off x="6938594" y="2410416"/>
                <a:ext cx="1342963" cy="3462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2400" dirty="0">
                    <a:solidFill>
                      <a:srgbClr val="81DEFF"/>
                    </a:solidFill>
                  </a:rPr>
                  <a:t>Institutionen</a:t>
                </a:r>
              </a:p>
            </p:txBody>
          </p:sp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EFDEDD17-BEAE-4196-86BA-8EE0D444638F}"/>
                  </a:ext>
                </a:extLst>
              </p:cNvPr>
              <p:cNvSpPr/>
              <p:nvPr/>
            </p:nvSpPr>
            <p:spPr>
              <a:xfrm rot="1597437">
                <a:off x="5546464" y="1467456"/>
                <a:ext cx="1342963" cy="3462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2400" dirty="0">
                    <a:solidFill>
                      <a:srgbClr val="81DEFF"/>
                    </a:solidFill>
                  </a:rPr>
                  <a:t>Institutionen</a:t>
                </a:r>
              </a:p>
            </p:txBody>
          </p:sp>
          <p:sp>
            <p:nvSpPr>
              <p:cNvPr id="15" name="Rechteck 14">
                <a:extLst>
                  <a:ext uri="{FF2B5EF4-FFF2-40B4-BE49-F238E27FC236}">
                    <a16:creationId xmlns:a16="http://schemas.microsoft.com/office/drawing/2014/main" id="{1418E510-5F3C-4340-BD31-FDC4644CA89A}"/>
                  </a:ext>
                </a:extLst>
              </p:cNvPr>
              <p:cNvSpPr/>
              <p:nvPr/>
            </p:nvSpPr>
            <p:spPr>
              <a:xfrm>
                <a:off x="3842263" y="1018450"/>
                <a:ext cx="1342963" cy="3462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2400" dirty="0">
                    <a:solidFill>
                      <a:srgbClr val="81DEFF"/>
                    </a:solidFill>
                  </a:rPr>
                  <a:t>Institutionen</a:t>
                </a:r>
              </a:p>
            </p:txBody>
          </p:sp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CE2CFCE2-9D24-407F-ABE4-4157BFAB1649}"/>
                  </a:ext>
                </a:extLst>
              </p:cNvPr>
              <p:cNvSpPr/>
              <p:nvPr/>
            </p:nvSpPr>
            <p:spPr>
              <a:xfrm rot="2900737">
                <a:off x="8159272" y="3610252"/>
                <a:ext cx="1342964" cy="3462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2400" dirty="0">
                    <a:solidFill>
                      <a:srgbClr val="81DEFF"/>
                    </a:solidFill>
                  </a:rPr>
                  <a:t>Institutionen</a:t>
                </a:r>
              </a:p>
            </p:txBody>
          </p:sp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23FCA0CE-B4FE-4983-A172-E8B229C6D9EC}"/>
                  </a:ext>
                </a:extLst>
              </p:cNvPr>
              <p:cNvSpPr/>
              <p:nvPr/>
            </p:nvSpPr>
            <p:spPr>
              <a:xfrm rot="19886342">
                <a:off x="2407772" y="1504580"/>
                <a:ext cx="1342963" cy="3462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2400" dirty="0">
                    <a:solidFill>
                      <a:srgbClr val="81DEFF"/>
                    </a:solidFill>
                  </a:rPr>
                  <a:t>Institutionen</a:t>
                </a:r>
              </a:p>
            </p:txBody>
          </p:sp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724E9209-E7A9-4C9F-830C-900663787B82}"/>
                  </a:ext>
                </a:extLst>
              </p:cNvPr>
              <p:cNvSpPr/>
              <p:nvPr/>
            </p:nvSpPr>
            <p:spPr>
              <a:xfrm rot="19061947">
                <a:off x="908788" y="2584950"/>
                <a:ext cx="1342963" cy="3462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2400" dirty="0">
                    <a:solidFill>
                      <a:srgbClr val="81DEFF"/>
                    </a:solidFill>
                  </a:rPr>
                  <a:t>Institutionen</a:t>
                </a:r>
              </a:p>
            </p:txBody>
          </p:sp>
          <p:sp>
            <p:nvSpPr>
              <p:cNvPr id="19" name="Rechteck 18">
                <a:extLst>
                  <a:ext uri="{FF2B5EF4-FFF2-40B4-BE49-F238E27FC236}">
                    <a16:creationId xmlns:a16="http://schemas.microsoft.com/office/drawing/2014/main" id="{ACA781E4-06B6-4CF2-9986-634C37D05068}"/>
                  </a:ext>
                </a:extLst>
              </p:cNvPr>
              <p:cNvSpPr/>
              <p:nvPr/>
            </p:nvSpPr>
            <p:spPr>
              <a:xfrm rot="18691240">
                <a:off x="-293153" y="3833158"/>
                <a:ext cx="1342964" cy="3462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2400" dirty="0">
                    <a:solidFill>
                      <a:srgbClr val="81DEFF"/>
                    </a:solidFill>
                  </a:rPr>
                  <a:t>Institutionen</a:t>
                </a:r>
              </a:p>
            </p:txBody>
          </p:sp>
        </p:grpSp>
        <p:grpSp>
          <p:nvGrpSpPr>
            <p:cNvPr id="27" name="Gruppieren 26">
              <a:extLst>
                <a:ext uri="{FF2B5EF4-FFF2-40B4-BE49-F238E27FC236}">
                  <a16:creationId xmlns:a16="http://schemas.microsoft.com/office/drawing/2014/main" id="{8CDFA749-4B7B-4E43-B5D2-99773A1B5AB1}"/>
                </a:ext>
              </a:extLst>
            </p:cNvPr>
            <p:cNvGrpSpPr/>
            <p:nvPr/>
          </p:nvGrpSpPr>
          <p:grpSpPr>
            <a:xfrm>
              <a:off x="-92149" y="975134"/>
              <a:ext cx="637954" cy="3100680"/>
              <a:chOff x="-92149" y="975134"/>
              <a:chExt cx="637954" cy="3100680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175C20D7-4D8D-46D8-972D-95437B465CBF}"/>
                  </a:ext>
                </a:extLst>
              </p:cNvPr>
              <p:cNvSpPr/>
              <p:nvPr/>
            </p:nvSpPr>
            <p:spPr>
              <a:xfrm>
                <a:off x="-92149" y="975134"/>
                <a:ext cx="637954" cy="3100680"/>
              </a:xfrm>
              <a:custGeom>
                <a:avLst/>
                <a:gdLst>
                  <a:gd name="connsiteX0" fmla="*/ 99237 w 637954"/>
                  <a:gd name="connsiteY0" fmla="*/ 3040912 h 3076354"/>
                  <a:gd name="connsiteX1" fmla="*/ 637954 w 637954"/>
                  <a:gd name="connsiteY1" fmla="*/ 0 h 3076354"/>
                  <a:gd name="connsiteX2" fmla="*/ 425302 w 637954"/>
                  <a:gd name="connsiteY2" fmla="*/ 7089 h 3076354"/>
                  <a:gd name="connsiteX3" fmla="*/ 42530 w 637954"/>
                  <a:gd name="connsiteY3" fmla="*/ 1424763 h 3076354"/>
                  <a:gd name="connsiteX4" fmla="*/ 0 w 637954"/>
                  <a:gd name="connsiteY4" fmla="*/ 3076354 h 3076354"/>
                  <a:gd name="connsiteX5" fmla="*/ 99237 w 637954"/>
                  <a:gd name="connsiteY5" fmla="*/ 3040912 h 3076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7954" h="3076354">
                    <a:moveTo>
                      <a:pt x="99237" y="3040912"/>
                    </a:moveTo>
                    <a:lnTo>
                      <a:pt x="637954" y="0"/>
                    </a:lnTo>
                    <a:lnTo>
                      <a:pt x="425302" y="7089"/>
                    </a:lnTo>
                    <a:lnTo>
                      <a:pt x="42530" y="1424763"/>
                    </a:lnTo>
                    <a:lnTo>
                      <a:pt x="0" y="3076354"/>
                    </a:lnTo>
                    <a:lnTo>
                      <a:pt x="99237" y="3040912"/>
                    </a:lnTo>
                    <a:close/>
                  </a:path>
                </a:pathLst>
              </a:custGeom>
              <a:solidFill>
                <a:srgbClr val="000000">
                  <a:alpha val="36078"/>
                </a:srgbClr>
              </a:solidFill>
              <a:ln w="12700">
                <a:solidFill>
                  <a:srgbClr val="FFFFFF">
                    <a:alpha val="5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2400" dirty="0">
                  <a:solidFill>
                    <a:srgbClr val="81DEFF"/>
                  </a:solidFill>
                </a:endParaRPr>
              </a:p>
            </p:txBody>
          </p:sp>
          <p:sp>
            <p:nvSpPr>
              <p:cNvPr id="21" name="Rechteck 20">
                <a:extLst>
                  <a:ext uri="{FF2B5EF4-FFF2-40B4-BE49-F238E27FC236}">
                    <a16:creationId xmlns:a16="http://schemas.microsoft.com/office/drawing/2014/main" id="{4DE25258-A0DC-4394-8CF8-FFBB7DDAE9DF}"/>
                  </a:ext>
                </a:extLst>
              </p:cNvPr>
              <p:cNvSpPr/>
              <p:nvPr/>
            </p:nvSpPr>
            <p:spPr>
              <a:xfrm rot="16886431">
                <a:off x="-411510" y="1589943"/>
                <a:ext cx="1328729" cy="3462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2400" dirty="0">
                    <a:solidFill>
                      <a:srgbClr val="81DEFF"/>
                    </a:solidFill>
                  </a:rPr>
                  <a:t>Organisation</a:t>
                </a:r>
              </a:p>
            </p:txBody>
          </p:sp>
        </p:grpSp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20106C15-DFBC-4202-8CDD-6CC2C5D84141}"/>
                </a:ext>
              </a:extLst>
            </p:cNvPr>
            <p:cNvGrpSpPr/>
            <p:nvPr/>
          </p:nvGrpSpPr>
          <p:grpSpPr>
            <a:xfrm>
              <a:off x="8569842" y="971107"/>
              <a:ext cx="914400" cy="3019646"/>
              <a:chOff x="8569842" y="971107"/>
              <a:chExt cx="914400" cy="3019646"/>
            </a:xfrm>
          </p:grpSpPr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99BE7F36-2C84-4F4A-84BC-1F65153435C3}"/>
                  </a:ext>
                </a:extLst>
              </p:cNvPr>
              <p:cNvSpPr/>
              <p:nvPr/>
            </p:nvSpPr>
            <p:spPr>
              <a:xfrm>
                <a:off x="8569842" y="971107"/>
                <a:ext cx="914400" cy="3019646"/>
              </a:xfrm>
              <a:custGeom>
                <a:avLst/>
                <a:gdLst>
                  <a:gd name="connsiteX0" fmla="*/ 0 w 886046"/>
                  <a:gd name="connsiteY0" fmla="*/ 0 h 3019646"/>
                  <a:gd name="connsiteX1" fmla="*/ 567070 w 886046"/>
                  <a:gd name="connsiteY1" fmla="*/ 2792819 h 3019646"/>
                  <a:gd name="connsiteX2" fmla="*/ 751367 w 886046"/>
                  <a:gd name="connsiteY2" fmla="*/ 3019646 h 3019646"/>
                  <a:gd name="connsiteX3" fmla="*/ 886046 w 886046"/>
                  <a:gd name="connsiteY3" fmla="*/ 2488019 h 3019646"/>
                  <a:gd name="connsiteX4" fmla="*/ 255181 w 886046"/>
                  <a:gd name="connsiteY4" fmla="*/ 7088 h 3019646"/>
                  <a:gd name="connsiteX5" fmla="*/ 0 w 886046"/>
                  <a:gd name="connsiteY5" fmla="*/ 0 h 3019646"/>
                  <a:gd name="connsiteX0" fmla="*/ 0 w 914400"/>
                  <a:gd name="connsiteY0" fmla="*/ 0 h 3019646"/>
                  <a:gd name="connsiteX1" fmla="*/ 567070 w 914400"/>
                  <a:gd name="connsiteY1" fmla="*/ 2792819 h 3019646"/>
                  <a:gd name="connsiteX2" fmla="*/ 751367 w 914400"/>
                  <a:gd name="connsiteY2" fmla="*/ 3019646 h 3019646"/>
                  <a:gd name="connsiteX3" fmla="*/ 914400 w 914400"/>
                  <a:gd name="connsiteY3" fmla="*/ 2452578 h 3019646"/>
                  <a:gd name="connsiteX4" fmla="*/ 255181 w 914400"/>
                  <a:gd name="connsiteY4" fmla="*/ 7088 h 3019646"/>
                  <a:gd name="connsiteX5" fmla="*/ 0 w 914400"/>
                  <a:gd name="connsiteY5" fmla="*/ 0 h 3019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4400" h="3019646">
                    <a:moveTo>
                      <a:pt x="0" y="0"/>
                    </a:moveTo>
                    <a:lnTo>
                      <a:pt x="567070" y="2792819"/>
                    </a:lnTo>
                    <a:lnTo>
                      <a:pt x="751367" y="3019646"/>
                    </a:lnTo>
                    <a:lnTo>
                      <a:pt x="914400" y="2452578"/>
                    </a:lnTo>
                    <a:lnTo>
                      <a:pt x="255181" y="70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34902"/>
                </a:srgbClr>
              </a:solidFill>
              <a:ln w="19050">
                <a:solidFill>
                  <a:srgbClr val="FFFFFF">
                    <a:alpha val="5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2400" dirty="0">
                  <a:solidFill>
                    <a:srgbClr val="81DEFF"/>
                  </a:solidFill>
                </a:endParaRPr>
              </a:p>
            </p:txBody>
          </p:sp>
          <p:sp>
            <p:nvSpPr>
              <p:cNvPr id="22" name="Rechteck 21">
                <a:extLst>
                  <a:ext uri="{FF2B5EF4-FFF2-40B4-BE49-F238E27FC236}">
                    <a16:creationId xmlns:a16="http://schemas.microsoft.com/office/drawing/2014/main" id="{579A449A-FCB0-41DE-B829-F50D5DCF2F38}"/>
                  </a:ext>
                </a:extLst>
              </p:cNvPr>
              <p:cNvSpPr/>
              <p:nvPr/>
            </p:nvSpPr>
            <p:spPr>
              <a:xfrm rot="4542504">
                <a:off x="8234677" y="1596650"/>
                <a:ext cx="1322573" cy="3462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2400" dirty="0">
                    <a:solidFill>
                      <a:srgbClr val="81DEFF"/>
                    </a:solidFill>
                  </a:rPr>
                  <a:t>Infrastruktur</a:t>
                </a:r>
              </a:p>
            </p:txBody>
          </p:sp>
        </p:grpSp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C254F6E6-BB78-426B-9AE0-F275456A2D03}"/>
                </a:ext>
              </a:extLst>
            </p:cNvPr>
            <p:cNvGrpSpPr/>
            <p:nvPr/>
          </p:nvGrpSpPr>
          <p:grpSpPr>
            <a:xfrm>
              <a:off x="1708298" y="978195"/>
              <a:ext cx="432390" cy="1339703"/>
              <a:chOff x="1708298" y="978195"/>
              <a:chExt cx="432390" cy="1339703"/>
            </a:xfrm>
          </p:grpSpPr>
          <p:sp>
            <p:nvSpPr>
              <p:cNvPr id="8" name="Freihandform: Form 7">
                <a:extLst>
                  <a:ext uri="{FF2B5EF4-FFF2-40B4-BE49-F238E27FC236}">
                    <a16:creationId xmlns:a16="http://schemas.microsoft.com/office/drawing/2014/main" id="{A3276D0D-CF54-4B12-B272-0AD575D1FF0B}"/>
                  </a:ext>
                </a:extLst>
              </p:cNvPr>
              <p:cNvSpPr/>
              <p:nvPr/>
            </p:nvSpPr>
            <p:spPr>
              <a:xfrm>
                <a:off x="1708298" y="978195"/>
                <a:ext cx="432390" cy="1339703"/>
              </a:xfrm>
              <a:custGeom>
                <a:avLst/>
                <a:gdLst>
                  <a:gd name="connsiteX0" fmla="*/ 432390 w 432390"/>
                  <a:gd name="connsiteY0" fmla="*/ 0 h 1339703"/>
                  <a:gd name="connsiteX1" fmla="*/ 361507 w 432390"/>
                  <a:gd name="connsiteY1" fmla="*/ 1006549 h 1339703"/>
                  <a:gd name="connsiteX2" fmla="*/ 0 w 432390"/>
                  <a:gd name="connsiteY2" fmla="*/ 1339703 h 1339703"/>
                  <a:gd name="connsiteX3" fmla="*/ 191386 w 432390"/>
                  <a:gd name="connsiteY3" fmla="*/ 7089 h 1339703"/>
                  <a:gd name="connsiteX4" fmla="*/ 432390 w 432390"/>
                  <a:gd name="connsiteY4" fmla="*/ 0 h 1339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390" h="1339703">
                    <a:moveTo>
                      <a:pt x="432390" y="0"/>
                    </a:moveTo>
                    <a:lnTo>
                      <a:pt x="361507" y="1006549"/>
                    </a:lnTo>
                    <a:lnTo>
                      <a:pt x="0" y="1339703"/>
                    </a:lnTo>
                    <a:lnTo>
                      <a:pt x="191386" y="7089"/>
                    </a:lnTo>
                    <a:lnTo>
                      <a:pt x="432390" y="0"/>
                    </a:lnTo>
                    <a:close/>
                  </a:path>
                </a:pathLst>
              </a:custGeom>
              <a:solidFill>
                <a:srgbClr val="000000">
                  <a:alpha val="45098"/>
                </a:srgbClr>
              </a:solidFill>
              <a:ln w="19050">
                <a:solidFill>
                  <a:srgbClr val="FFFFFF">
                    <a:alpha val="5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2400" dirty="0">
                  <a:solidFill>
                    <a:srgbClr val="81DEFF"/>
                  </a:solidFill>
                </a:endParaRPr>
              </a:p>
            </p:txBody>
          </p:sp>
          <p:sp>
            <p:nvSpPr>
              <p:cNvPr id="25" name="Rechteck 24">
                <a:extLst>
                  <a:ext uri="{FF2B5EF4-FFF2-40B4-BE49-F238E27FC236}">
                    <a16:creationId xmlns:a16="http://schemas.microsoft.com/office/drawing/2014/main" id="{AE88E4F9-8C1D-4563-BCD0-0BB8A4D6B41E}"/>
                  </a:ext>
                </a:extLst>
              </p:cNvPr>
              <p:cNvSpPr/>
              <p:nvPr/>
            </p:nvSpPr>
            <p:spPr>
              <a:xfrm rot="16522117">
                <a:off x="1467833" y="1373477"/>
                <a:ext cx="968775" cy="315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2133" dirty="0">
                    <a:solidFill>
                      <a:srgbClr val="81DEFF"/>
                    </a:solidFill>
                  </a:rPr>
                  <a:t>Standards</a:t>
                </a:r>
              </a:p>
            </p:txBody>
          </p:sp>
        </p:grp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29D4E6DD-93F5-4B85-89F1-0CD8C36723F1}"/>
                </a:ext>
              </a:extLst>
            </p:cNvPr>
            <p:cNvGrpSpPr/>
            <p:nvPr/>
          </p:nvGrpSpPr>
          <p:grpSpPr>
            <a:xfrm>
              <a:off x="7081283" y="964017"/>
              <a:ext cx="517452" cy="1268819"/>
              <a:chOff x="7081283" y="964017"/>
              <a:chExt cx="517452" cy="1268819"/>
            </a:xfrm>
          </p:grpSpPr>
          <p:sp>
            <p:nvSpPr>
              <p:cNvPr id="9" name="Freihandform: Form 8">
                <a:extLst>
                  <a:ext uri="{FF2B5EF4-FFF2-40B4-BE49-F238E27FC236}">
                    <a16:creationId xmlns:a16="http://schemas.microsoft.com/office/drawing/2014/main" id="{F7BAB20E-9FDA-478B-A693-2169572C19E7}"/>
                  </a:ext>
                </a:extLst>
              </p:cNvPr>
              <p:cNvSpPr/>
              <p:nvPr/>
            </p:nvSpPr>
            <p:spPr>
              <a:xfrm>
                <a:off x="7081283" y="964017"/>
                <a:ext cx="517452" cy="1268819"/>
              </a:xfrm>
              <a:custGeom>
                <a:avLst/>
                <a:gdLst>
                  <a:gd name="connsiteX0" fmla="*/ 0 w 524540"/>
                  <a:gd name="connsiteY0" fmla="*/ 21265 h 1254642"/>
                  <a:gd name="connsiteX1" fmla="*/ 120503 w 524540"/>
                  <a:gd name="connsiteY1" fmla="*/ 893135 h 1254642"/>
                  <a:gd name="connsiteX2" fmla="*/ 524540 w 524540"/>
                  <a:gd name="connsiteY2" fmla="*/ 1254642 h 1254642"/>
                  <a:gd name="connsiteX3" fmla="*/ 255182 w 524540"/>
                  <a:gd name="connsiteY3" fmla="*/ 0 h 1254642"/>
                  <a:gd name="connsiteX4" fmla="*/ 0 w 524540"/>
                  <a:gd name="connsiteY4" fmla="*/ 21265 h 1254642"/>
                  <a:gd name="connsiteX0" fmla="*/ 0 w 609601"/>
                  <a:gd name="connsiteY0" fmla="*/ 0 h 1261730"/>
                  <a:gd name="connsiteX1" fmla="*/ 205564 w 609601"/>
                  <a:gd name="connsiteY1" fmla="*/ 900223 h 1261730"/>
                  <a:gd name="connsiteX2" fmla="*/ 609601 w 609601"/>
                  <a:gd name="connsiteY2" fmla="*/ 1261730 h 1261730"/>
                  <a:gd name="connsiteX3" fmla="*/ 340243 w 609601"/>
                  <a:gd name="connsiteY3" fmla="*/ 7088 h 1261730"/>
                  <a:gd name="connsiteX4" fmla="*/ 0 w 609601"/>
                  <a:gd name="connsiteY4" fmla="*/ 0 h 1261730"/>
                  <a:gd name="connsiteX0" fmla="*/ 0 w 517452"/>
                  <a:gd name="connsiteY0" fmla="*/ 0 h 1268819"/>
                  <a:gd name="connsiteX1" fmla="*/ 113415 w 517452"/>
                  <a:gd name="connsiteY1" fmla="*/ 907312 h 1268819"/>
                  <a:gd name="connsiteX2" fmla="*/ 517452 w 517452"/>
                  <a:gd name="connsiteY2" fmla="*/ 1268819 h 1268819"/>
                  <a:gd name="connsiteX3" fmla="*/ 248094 w 517452"/>
                  <a:gd name="connsiteY3" fmla="*/ 14177 h 1268819"/>
                  <a:gd name="connsiteX4" fmla="*/ 0 w 517452"/>
                  <a:gd name="connsiteY4" fmla="*/ 0 h 1268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452" h="1268819">
                    <a:moveTo>
                      <a:pt x="0" y="0"/>
                    </a:moveTo>
                    <a:lnTo>
                      <a:pt x="113415" y="907312"/>
                    </a:lnTo>
                    <a:lnTo>
                      <a:pt x="517452" y="1268819"/>
                    </a:lnTo>
                    <a:lnTo>
                      <a:pt x="248094" y="141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34902"/>
                </a:srgbClr>
              </a:solidFill>
              <a:ln w="19050">
                <a:solidFill>
                  <a:srgbClr val="FFFFFF">
                    <a:alpha val="5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2400" dirty="0">
                  <a:solidFill>
                    <a:srgbClr val="81DEFF"/>
                  </a:solidFill>
                </a:endParaRPr>
              </a:p>
            </p:txBody>
          </p:sp>
          <p:sp>
            <p:nvSpPr>
              <p:cNvPr id="26" name="Rechteck 25">
                <a:extLst>
                  <a:ext uri="{FF2B5EF4-FFF2-40B4-BE49-F238E27FC236}">
                    <a16:creationId xmlns:a16="http://schemas.microsoft.com/office/drawing/2014/main" id="{71FEFFFC-6979-429D-99E1-0CAFEA9D7F3C}"/>
                  </a:ext>
                </a:extLst>
              </p:cNvPr>
              <p:cNvSpPr/>
              <p:nvPr/>
            </p:nvSpPr>
            <p:spPr>
              <a:xfrm rot="4841837">
                <a:off x="6842196" y="1333919"/>
                <a:ext cx="906739" cy="315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2133" dirty="0">
                    <a:solidFill>
                      <a:srgbClr val="81DEFF"/>
                    </a:solidFill>
                  </a:rPr>
                  <a:t>Expertise</a:t>
                </a:r>
              </a:p>
            </p:txBody>
          </p:sp>
        </p:grp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1DD29421-ED86-408F-A873-3D5931709A1F}"/>
                </a:ext>
              </a:extLst>
            </p:cNvPr>
            <p:cNvSpPr/>
            <p:nvPr/>
          </p:nvSpPr>
          <p:spPr>
            <a:xfrm>
              <a:off x="-1753508" y="605802"/>
              <a:ext cx="12601400" cy="346249"/>
            </a:xfrm>
            <a:prstGeom prst="rect">
              <a:avLst/>
            </a:prstGeom>
            <a:solidFill>
              <a:srgbClr val="000000">
                <a:alpha val="34902"/>
              </a:srgbClr>
            </a:solidFill>
            <a:ln w="38100">
              <a:solidFill>
                <a:srgbClr val="FFFFFF">
                  <a:alpha val="50196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de-DE" sz="2400" dirty="0">
                  <a:solidFill>
                    <a:srgbClr val="81DEFF"/>
                  </a:solidFill>
                  <a:latin typeface="+mj-lt"/>
                  <a:ea typeface="+mj-ea"/>
                  <a:cs typeface="+mj-cs"/>
                </a:rPr>
                <a:t>Verlässlichkeit </a:t>
              </a:r>
              <a:r>
                <a:rPr lang="de-DE" sz="2400" dirty="0" err="1">
                  <a:solidFill>
                    <a:srgbClr val="81DEFF"/>
                  </a:solidFill>
                  <a:latin typeface="+mj-lt"/>
                  <a:ea typeface="+mj-ea"/>
                  <a:cs typeface="+mj-cs"/>
                </a:rPr>
                <a:t>Verlässlichkeit</a:t>
              </a:r>
              <a:r>
                <a:rPr lang="de-DE" sz="2400" dirty="0">
                  <a:solidFill>
                    <a:srgbClr val="81DEFF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de-DE" sz="2400" dirty="0" err="1">
                  <a:solidFill>
                    <a:srgbClr val="81DEFF"/>
                  </a:solidFill>
                  <a:latin typeface="+mj-lt"/>
                  <a:ea typeface="+mj-ea"/>
                  <a:cs typeface="+mj-cs"/>
                </a:rPr>
                <a:t>Verlässlichkeit</a:t>
              </a:r>
              <a:r>
                <a:rPr lang="de-DE" sz="2400" dirty="0">
                  <a:solidFill>
                    <a:srgbClr val="81DEFF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de-DE" sz="2400" dirty="0" err="1">
                  <a:solidFill>
                    <a:srgbClr val="81DEFF"/>
                  </a:solidFill>
                  <a:latin typeface="+mj-lt"/>
                  <a:ea typeface="+mj-ea"/>
                  <a:cs typeface="+mj-cs"/>
                </a:rPr>
                <a:t>Verlässlichkeit</a:t>
              </a:r>
              <a:r>
                <a:rPr lang="de-DE" sz="2400" dirty="0">
                  <a:solidFill>
                    <a:srgbClr val="81DEFF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de-DE" sz="2400" dirty="0" err="1">
                  <a:solidFill>
                    <a:srgbClr val="81DEFF"/>
                  </a:solidFill>
                  <a:latin typeface="+mj-lt"/>
                  <a:ea typeface="+mj-ea"/>
                  <a:cs typeface="+mj-cs"/>
                </a:rPr>
                <a:t>Verlässlichkeit</a:t>
              </a:r>
              <a:r>
                <a:rPr lang="de-DE" sz="2400" dirty="0">
                  <a:solidFill>
                    <a:srgbClr val="81DEFF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de-DE" sz="2400" dirty="0" err="1">
                  <a:solidFill>
                    <a:srgbClr val="81DEFF"/>
                  </a:solidFill>
                  <a:latin typeface="+mj-lt"/>
                  <a:ea typeface="+mj-ea"/>
                  <a:cs typeface="+mj-cs"/>
                </a:rPr>
                <a:t>Verlässlichkeit</a:t>
              </a:r>
              <a:r>
                <a:rPr lang="de-DE" sz="2400" dirty="0">
                  <a:solidFill>
                    <a:srgbClr val="81DEFF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de-DE" sz="2400" dirty="0" err="1">
                  <a:solidFill>
                    <a:srgbClr val="81DEFF"/>
                  </a:solidFill>
                  <a:latin typeface="+mj-lt"/>
                  <a:ea typeface="+mj-ea"/>
                  <a:cs typeface="+mj-cs"/>
                </a:rPr>
                <a:t>Verlässlichkeit</a:t>
              </a:r>
              <a:endParaRPr lang="de-DE" sz="2400" dirty="0">
                <a:solidFill>
                  <a:srgbClr val="81DEFF"/>
                </a:solidFill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47" name="Gruppieren 46"/>
          <p:cNvGrpSpPr/>
          <p:nvPr/>
        </p:nvGrpSpPr>
        <p:grpSpPr>
          <a:xfrm>
            <a:off x="1871655" y="2745941"/>
            <a:ext cx="8826370" cy="2395784"/>
            <a:chOff x="1403741" y="2059455"/>
            <a:chExt cx="6619777" cy="1796838"/>
          </a:xfrm>
        </p:grpSpPr>
        <p:cxnSp>
          <p:nvCxnSpPr>
            <p:cNvPr id="4" name="Gerade Verbindung mit Pfeil 3"/>
            <p:cNvCxnSpPr/>
            <p:nvPr/>
          </p:nvCxnSpPr>
          <p:spPr>
            <a:xfrm flipV="1">
              <a:off x="6831727" y="2285175"/>
              <a:ext cx="195944" cy="472899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/>
            <p:cNvSpPr txBox="1"/>
            <p:nvPr/>
          </p:nvSpPr>
          <p:spPr>
            <a:xfrm>
              <a:off x="6313994" y="2750987"/>
              <a:ext cx="815368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133" dirty="0">
                  <a:solidFill>
                    <a:schemeClr val="bg1"/>
                  </a:solidFill>
                </a:rPr>
                <a:t>Museen</a:t>
              </a:r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2437889" y="2489455"/>
              <a:ext cx="759871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133" dirty="0">
                  <a:solidFill>
                    <a:schemeClr val="bg1"/>
                  </a:solidFill>
                </a:rPr>
                <a:t>Archive</a:t>
              </a:r>
            </a:p>
          </p:txBody>
        </p:sp>
        <p:cxnSp>
          <p:nvCxnSpPr>
            <p:cNvPr id="32" name="Gerade Verbindung mit Pfeil 31"/>
            <p:cNvCxnSpPr/>
            <p:nvPr/>
          </p:nvCxnSpPr>
          <p:spPr>
            <a:xfrm flipH="1" flipV="1">
              <a:off x="2676810" y="2081525"/>
              <a:ext cx="170995" cy="38586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feld 32"/>
            <p:cNvSpPr txBox="1"/>
            <p:nvPr/>
          </p:nvSpPr>
          <p:spPr>
            <a:xfrm>
              <a:off x="6398605" y="3540870"/>
              <a:ext cx="1620877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133" dirty="0" smtClean="0">
                  <a:solidFill>
                    <a:schemeClr val="bg1"/>
                  </a:solidFill>
                </a:rPr>
                <a:t>Denkmalbereich</a:t>
              </a:r>
              <a:endParaRPr lang="de-DE" sz="2133" dirty="0">
                <a:solidFill>
                  <a:schemeClr val="bg1"/>
                </a:solidFill>
              </a:endParaRPr>
            </a:p>
          </p:txBody>
        </p:sp>
        <p:cxnSp>
          <p:nvCxnSpPr>
            <p:cNvPr id="35" name="Gerade Verbindung mit Pfeil 34"/>
            <p:cNvCxnSpPr/>
            <p:nvPr/>
          </p:nvCxnSpPr>
          <p:spPr>
            <a:xfrm flipV="1">
              <a:off x="7740352" y="3221405"/>
              <a:ext cx="283166" cy="272232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feld 37"/>
            <p:cNvSpPr txBox="1"/>
            <p:nvPr/>
          </p:nvSpPr>
          <p:spPr>
            <a:xfrm>
              <a:off x="1403741" y="3186605"/>
              <a:ext cx="1778371" cy="5615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133" dirty="0">
                  <a:solidFill>
                    <a:schemeClr val="bg1"/>
                  </a:solidFill>
                </a:rPr>
                <a:t>Wissenschaftliche</a:t>
              </a:r>
            </a:p>
            <a:p>
              <a:r>
                <a:rPr lang="de-DE" sz="2133" dirty="0" smtClean="0">
                  <a:solidFill>
                    <a:schemeClr val="bg1"/>
                  </a:solidFill>
                </a:rPr>
                <a:t>Einrichtungen</a:t>
              </a:r>
              <a:endParaRPr lang="de-DE" sz="2133" dirty="0">
                <a:solidFill>
                  <a:schemeClr val="bg1"/>
                </a:solidFill>
              </a:endParaRPr>
            </a:p>
          </p:txBody>
        </p:sp>
        <p:cxnSp>
          <p:nvCxnSpPr>
            <p:cNvPr id="39" name="Gerade Verbindung mit Pfeil 38"/>
            <p:cNvCxnSpPr/>
            <p:nvPr/>
          </p:nvCxnSpPr>
          <p:spPr>
            <a:xfrm flipH="1" flipV="1">
              <a:off x="1815520" y="2761929"/>
              <a:ext cx="325168" cy="413472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feld 41"/>
            <p:cNvSpPr txBox="1"/>
            <p:nvPr/>
          </p:nvSpPr>
          <p:spPr>
            <a:xfrm>
              <a:off x="7580802" y="3114908"/>
              <a:ext cx="240691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133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6646452" y="2283718"/>
              <a:ext cx="240691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133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2703421" y="2059455"/>
              <a:ext cx="240691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133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1952220" y="2755326"/>
              <a:ext cx="240691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133" dirty="0">
                  <a:solidFill>
                    <a:schemeClr val="bg1"/>
                  </a:solidFill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4989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de-DE" smtClean="0"/>
              <a:t>Jens M. Lill | FG Dokumentation im DMB | 23.10.2019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955A5AB-E527-4B31-9A36-167EFA6E8A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709" y="2563102"/>
            <a:ext cx="1735781" cy="202840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708B094-B856-4249-8044-51F0C0F8FE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493" y="2658184"/>
            <a:ext cx="1673750" cy="1919792"/>
          </a:xfrm>
          <a:prstGeom prst="rect">
            <a:avLst/>
          </a:prstGeom>
        </p:spPr>
      </p:pic>
      <p:sp>
        <p:nvSpPr>
          <p:cNvPr id="7" name="Freihandform: Form 9">
            <a:extLst>
              <a:ext uri="{FF2B5EF4-FFF2-40B4-BE49-F238E27FC236}">
                <a16:creationId xmlns:a16="http://schemas.microsoft.com/office/drawing/2014/main" id="{8A15B2DC-D543-4C21-917E-0897DD590E34}"/>
              </a:ext>
            </a:extLst>
          </p:cNvPr>
          <p:cNvSpPr/>
          <p:nvPr/>
        </p:nvSpPr>
        <p:spPr>
          <a:xfrm>
            <a:off x="4541045" y="978462"/>
            <a:ext cx="1836895" cy="1965547"/>
          </a:xfrm>
          <a:custGeom>
            <a:avLst/>
            <a:gdLst>
              <a:gd name="connsiteX0" fmla="*/ 0 w 775809"/>
              <a:gd name="connsiteY0" fmla="*/ 337477 h 674954"/>
              <a:gd name="connsiteX1" fmla="*/ 168739 w 775809"/>
              <a:gd name="connsiteY1" fmla="*/ 0 h 674954"/>
              <a:gd name="connsiteX2" fmla="*/ 607071 w 775809"/>
              <a:gd name="connsiteY2" fmla="*/ 0 h 674954"/>
              <a:gd name="connsiteX3" fmla="*/ 775809 w 775809"/>
              <a:gd name="connsiteY3" fmla="*/ 337477 h 674954"/>
              <a:gd name="connsiteX4" fmla="*/ 607071 w 775809"/>
              <a:gd name="connsiteY4" fmla="*/ 674954 h 674954"/>
              <a:gd name="connsiteX5" fmla="*/ 168739 w 775809"/>
              <a:gd name="connsiteY5" fmla="*/ 674954 h 674954"/>
              <a:gd name="connsiteX6" fmla="*/ 0 w 775809"/>
              <a:gd name="connsiteY6" fmla="*/ 337477 h 674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5809" h="674954">
                <a:moveTo>
                  <a:pt x="387905" y="0"/>
                </a:moveTo>
                <a:lnTo>
                  <a:pt x="775808" y="146803"/>
                </a:lnTo>
                <a:lnTo>
                  <a:pt x="775808" y="528152"/>
                </a:lnTo>
                <a:lnTo>
                  <a:pt x="387905" y="674954"/>
                </a:lnTo>
                <a:lnTo>
                  <a:pt x="1" y="528152"/>
                </a:lnTo>
                <a:lnTo>
                  <a:pt x="1" y="146803"/>
                </a:lnTo>
                <a:lnTo>
                  <a:pt x="387905" y="0"/>
                </a:lnTo>
                <a:close/>
              </a:path>
            </a:pathLst>
          </a:cu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4230" tIns="139948" rIns="124231" bIns="139947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Aft>
                <a:spcPct val="35000"/>
              </a:spcAft>
            </a:pPr>
            <a:r>
              <a:rPr lang="de-DE" sz="2400" dirty="0"/>
              <a:t>Organisation</a:t>
            </a:r>
          </a:p>
        </p:txBody>
      </p:sp>
      <p:sp>
        <p:nvSpPr>
          <p:cNvPr id="8" name="Freihandform: Form 6">
            <a:extLst>
              <a:ext uri="{FF2B5EF4-FFF2-40B4-BE49-F238E27FC236}">
                <a16:creationId xmlns:a16="http://schemas.microsoft.com/office/drawing/2014/main" id="{29E4345C-C347-42AD-8A78-979CE201485B}"/>
              </a:ext>
            </a:extLst>
          </p:cNvPr>
          <p:cNvSpPr/>
          <p:nvPr/>
        </p:nvSpPr>
        <p:spPr>
          <a:xfrm>
            <a:off x="3585038" y="2563102"/>
            <a:ext cx="1836895" cy="2000267"/>
          </a:xfrm>
          <a:custGeom>
            <a:avLst/>
            <a:gdLst>
              <a:gd name="connsiteX0" fmla="*/ 0 w 775809"/>
              <a:gd name="connsiteY0" fmla="*/ 337477 h 674954"/>
              <a:gd name="connsiteX1" fmla="*/ 168739 w 775809"/>
              <a:gd name="connsiteY1" fmla="*/ 0 h 674954"/>
              <a:gd name="connsiteX2" fmla="*/ 607071 w 775809"/>
              <a:gd name="connsiteY2" fmla="*/ 0 h 674954"/>
              <a:gd name="connsiteX3" fmla="*/ 775809 w 775809"/>
              <a:gd name="connsiteY3" fmla="*/ 337477 h 674954"/>
              <a:gd name="connsiteX4" fmla="*/ 607071 w 775809"/>
              <a:gd name="connsiteY4" fmla="*/ 674954 h 674954"/>
              <a:gd name="connsiteX5" fmla="*/ 168739 w 775809"/>
              <a:gd name="connsiteY5" fmla="*/ 674954 h 674954"/>
              <a:gd name="connsiteX6" fmla="*/ 0 w 775809"/>
              <a:gd name="connsiteY6" fmla="*/ 337477 h 674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5809" h="674954">
                <a:moveTo>
                  <a:pt x="387905" y="0"/>
                </a:moveTo>
                <a:lnTo>
                  <a:pt x="775808" y="146803"/>
                </a:lnTo>
                <a:lnTo>
                  <a:pt x="775808" y="528152"/>
                </a:lnTo>
                <a:lnTo>
                  <a:pt x="387905" y="674954"/>
                </a:lnTo>
                <a:lnTo>
                  <a:pt x="1" y="528152"/>
                </a:lnTo>
                <a:lnTo>
                  <a:pt x="1" y="146803"/>
                </a:lnTo>
                <a:lnTo>
                  <a:pt x="387905" y="0"/>
                </a:lnTo>
                <a:close/>
              </a:path>
            </a:pathLst>
          </a:custGeom>
          <a:gradFill flip="none" rotWithShape="1">
            <a:gsLst>
              <a:gs pos="0">
                <a:srgbClr val="FF9933">
                  <a:shade val="30000"/>
                  <a:satMod val="115000"/>
                </a:srgbClr>
              </a:gs>
              <a:gs pos="50000">
                <a:srgbClr val="FF9933">
                  <a:shade val="67500"/>
                  <a:satMod val="115000"/>
                </a:srgbClr>
              </a:gs>
              <a:gs pos="100000">
                <a:srgbClr val="FF9933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4230" tIns="139948" rIns="124231" bIns="139947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2400" kern="1200" dirty="0"/>
              <a:t>Regeln und Formate</a:t>
            </a:r>
          </a:p>
        </p:txBody>
      </p:sp>
      <p:sp>
        <p:nvSpPr>
          <p:cNvPr id="9" name="Freihandform: Form 12">
            <a:extLst>
              <a:ext uri="{FF2B5EF4-FFF2-40B4-BE49-F238E27FC236}">
                <a16:creationId xmlns:a16="http://schemas.microsoft.com/office/drawing/2014/main" id="{EF5F0B4C-8492-45A5-9B16-A19AD1A354EA}"/>
              </a:ext>
            </a:extLst>
          </p:cNvPr>
          <p:cNvSpPr/>
          <p:nvPr/>
        </p:nvSpPr>
        <p:spPr>
          <a:xfrm>
            <a:off x="4504699" y="4189891"/>
            <a:ext cx="1902901" cy="2000267"/>
          </a:xfrm>
          <a:custGeom>
            <a:avLst/>
            <a:gdLst>
              <a:gd name="connsiteX0" fmla="*/ 0 w 775809"/>
              <a:gd name="connsiteY0" fmla="*/ 337477 h 674954"/>
              <a:gd name="connsiteX1" fmla="*/ 168739 w 775809"/>
              <a:gd name="connsiteY1" fmla="*/ 0 h 674954"/>
              <a:gd name="connsiteX2" fmla="*/ 607071 w 775809"/>
              <a:gd name="connsiteY2" fmla="*/ 0 h 674954"/>
              <a:gd name="connsiteX3" fmla="*/ 775809 w 775809"/>
              <a:gd name="connsiteY3" fmla="*/ 337477 h 674954"/>
              <a:gd name="connsiteX4" fmla="*/ 607071 w 775809"/>
              <a:gd name="connsiteY4" fmla="*/ 674954 h 674954"/>
              <a:gd name="connsiteX5" fmla="*/ 168739 w 775809"/>
              <a:gd name="connsiteY5" fmla="*/ 674954 h 674954"/>
              <a:gd name="connsiteX6" fmla="*/ 0 w 775809"/>
              <a:gd name="connsiteY6" fmla="*/ 337477 h 674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5809" h="674954">
                <a:moveTo>
                  <a:pt x="387905" y="0"/>
                </a:moveTo>
                <a:lnTo>
                  <a:pt x="775808" y="146803"/>
                </a:lnTo>
                <a:lnTo>
                  <a:pt x="775808" y="528152"/>
                </a:lnTo>
                <a:lnTo>
                  <a:pt x="387905" y="674954"/>
                </a:lnTo>
                <a:lnTo>
                  <a:pt x="1" y="528152"/>
                </a:lnTo>
                <a:lnTo>
                  <a:pt x="1" y="146803"/>
                </a:lnTo>
                <a:lnTo>
                  <a:pt x="387905" y="0"/>
                </a:lnTo>
                <a:close/>
              </a:path>
            </a:pathLst>
          </a:custGeom>
          <a:gradFill flip="none" rotWithShape="1">
            <a:gsLst>
              <a:gs pos="0">
                <a:srgbClr val="4F8DD1">
                  <a:shade val="30000"/>
                  <a:satMod val="115000"/>
                </a:srgbClr>
              </a:gs>
              <a:gs pos="50000">
                <a:srgbClr val="4F8DD1">
                  <a:shade val="67500"/>
                  <a:satMod val="115000"/>
                </a:srgbClr>
              </a:gs>
              <a:gs pos="100000">
                <a:srgbClr val="4F8DD1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4230" tIns="139948" rIns="124231" bIns="139947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Aft>
                <a:spcPct val="35000"/>
              </a:spcAft>
            </a:pPr>
            <a:r>
              <a:rPr lang="de-DE" sz="2400" dirty="0"/>
              <a:t>Infrastruktur</a:t>
            </a:r>
          </a:p>
        </p:txBody>
      </p:sp>
      <p:sp>
        <p:nvSpPr>
          <p:cNvPr id="10" name="Freihandform: Form 15">
            <a:extLst>
              <a:ext uri="{FF2B5EF4-FFF2-40B4-BE49-F238E27FC236}">
                <a16:creationId xmlns:a16="http://schemas.microsoft.com/office/drawing/2014/main" id="{A3F1184A-99AB-4E89-A895-4F23F94D0FAF}"/>
              </a:ext>
            </a:extLst>
          </p:cNvPr>
          <p:cNvSpPr/>
          <p:nvPr/>
        </p:nvSpPr>
        <p:spPr>
          <a:xfrm>
            <a:off x="6456943" y="978462"/>
            <a:ext cx="1836895" cy="1997269"/>
          </a:xfrm>
          <a:custGeom>
            <a:avLst/>
            <a:gdLst>
              <a:gd name="connsiteX0" fmla="*/ 0 w 775809"/>
              <a:gd name="connsiteY0" fmla="*/ 337477 h 674954"/>
              <a:gd name="connsiteX1" fmla="*/ 168739 w 775809"/>
              <a:gd name="connsiteY1" fmla="*/ 0 h 674954"/>
              <a:gd name="connsiteX2" fmla="*/ 607071 w 775809"/>
              <a:gd name="connsiteY2" fmla="*/ 0 h 674954"/>
              <a:gd name="connsiteX3" fmla="*/ 775809 w 775809"/>
              <a:gd name="connsiteY3" fmla="*/ 337477 h 674954"/>
              <a:gd name="connsiteX4" fmla="*/ 607071 w 775809"/>
              <a:gd name="connsiteY4" fmla="*/ 674954 h 674954"/>
              <a:gd name="connsiteX5" fmla="*/ 168739 w 775809"/>
              <a:gd name="connsiteY5" fmla="*/ 674954 h 674954"/>
              <a:gd name="connsiteX6" fmla="*/ 0 w 775809"/>
              <a:gd name="connsiteY6" fmla="*/ 337477 h 674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5809" h="674954">
                <a:moveTo>
                  <a:pt x="387905" y="0"/>
                </a:moveTo>
                <a:lnTo>
                  <a:pt x="775808" y="146803"/>
                </a:lnTo>
                <a:lnTo>
                  <a:pt x="775808" y="528152"/>
                </a:lnTo>
                <a:lnTo>
                  <a:pt x="387905" y="674954"/>
                </a:lnTo>
                <a:lnTo>
                  <a:pt x="1" y="528152"/>
                </a:lnTo>
                <a:lnTo>
                  <a:pt x="1" y="146803"/>
                </a:lnTo>
                <a:lnTo>
                  <a:pt x="387905" y="0"/>
                </a:lnTo>
                <a:close/>
              </a:path>
            </a:pathLst>
          </a:custGeom>
          <a:gradFill flip="none" rotWithShape="1">
            <a:gsLst>
              <a:gs pos="0">
                <a:srgbClr val="FF6699">
                  <a:shade val="30000"/>
                  <a:satMod val="115000"/>
                </a:srgbClr>
              </a:gs>
              <a:gs pos="50000">
                <a:srgbClr val="FF6699">
                  <a:shade val="67500"/>
                  <a:satMod val="115000"/>
                </a:srgbClr>
              </a:gs>
              <a:gs pos="100000">
                <a:srgbClr val="FF669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4230" tIns="139948" rIns="124231" bIns="139947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2400" kern="1200" dirty="0" err="1" smtClean="0"/>
              <a:t>Kommuni</a:t>
            </a:r>
            <a:r>
              <a:rPr lang="de-DE" sz="2400" kern="1200" dirty="0" smtClean="0"/>
              <a:t>-kation</a:t>
            </a:r>
            <a:endParaRPr lang="de-DE" sz="2400" kern="12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F51DD78-2413-4095-9EF6-61ABFF45A984}"/>
              </a:ext>
            </a:extLst>
          </p:cNvPr>
          <p:cNvSpPr/>
          <p:nvPr/>
        </p:nvSpPr>
        <p:spPr>
          <a:xfrm>
            <a:off x="551385" y="1268760"/>
            <a:ext cx="39106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err="1">
                <a:solidFill>
                  <a:srgbClr val="00B050"/>
                </a:solidFill>
              </a:rPr>
              <a:t>interdisziplinäre</a:t>
            </a:r>
            <a:r>
              <a:rPr lang="de-DE" sz="2000" dirty="0">
                <a:solidFill>
                  <a:srgbClr val="00B050"/>
                </a:solidFill>
              </a:rPr>
              <a:t> </a:t>
            </a:r>
          </a:p>
          <a:p>
            <a:pPr algn="r"/>
            <a:r>
              <a:rPr lang="de-DE" sz="2000" dirty="0">
                <a:solidFill>
                  <a:srgbClr val="00B050"/>
                </a:solidFill>
              </a:rPr>
              <a:t>Organisation </a:t>
            </a:r>
            <a:r>
              <a:rPr lang="de-DE" sz="2000" dirty="0" smtClean="0">
                <a:solidFill>
                  <a:srgbClr val="00B050"/>
                </a:solidFill>
              </a:rPr>
              <a:t>/ Aufbau </a:t>
            </a:r>
            <a:r>
              <a:rPr lang="de-DE" sz="2000" dirty="0">
                <a:solidFill>
                  <a:srgbClr val="00B050"/>
                </a:solidFill>
              </a:rPr>
              <a:t>von </a:t>
            </a:r>
            <a:r>
              <a:rPr lang="de-DE" sz="2000" dirty="0" smtClean="0">
                <a:solidFill>
                  <a:srgbClr val="00B050"/>
                </a:solidFill>
              </a:rPr>
              <a:t>Kooperations- &amp; Finanzierungsmodellen</a:t>
            </a:r>
            <a:endParaRPr lang="de-DE" sz="2000" dirty="0">
              <a:solidFill>
                <a:srgbClr val="00B050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7135C250-CC28-422A-B786-8D24CF120B05}"/>
              </a:ext>
            </a:extLst>
          </p:cNvPr>
          <p:cNvSpPr/>
          <p:nvPr/>
        </p:nvSpPr>
        <p:spPr>
          <a:xfrm>
            <a:off x="1300090" y="2930972"/>
            <a:ext cx="22226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2000" dirty="0" smtClean="0">
                <a:solidFill>
                  <a:srgbClr val="FF9933"/>
                </a:solidFill>
              </a:rPr>
              <a:t>Konzepte für nicht-bibliothekarische Anwendungen /</a:t>
            </a:r>
          </a:p>
          <a:p>
            <a:pPr algn="r"/>
            <a:r>
              <a:rPr lang="de-DE" sz="2000" dirty="0" smtClean="0">
                <a:solidFill>
                  <a:srgbClr val="FF9933"/>
                </a:solidFill>
              </a:rPr>
              <a:t>Core vs. Plus</a:t>
            </a:r>
            <a:endParaRPr lang="en-US" sz="2000" dirty="0">
              <a:solidFill>
                <a:srgbClr val="FF9933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B9BB0A0-A69D-418B-AF65-03BF0084904A}"/>
              </a:ext>
            </a:extLst>
          </p:cNvPr>
          <p:cNvSpPr/>
          <p:nvPr/>
        </p:nvSpPr>
        <p:spPr>
          <a:xfrm>
            <a:off x="551384" y="4728359"/>
            <a:ext cx="38514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2000" dirty="0">
                <a:solidFill>
                  <a:srgbClr val="4F8DD1"/>
                </a:solidFill>
              </a:rPr>
              <a:t>Entwicklung von </a:t>
            </a:r>
          </a:p>
          <a:p>
            <a:pPr algn="r"/>
            <a:r>
              <a:rPr lang="de-DE" sz="2000" dirty="0">
                <a:solidFill>
                  <a:srgbClr val="4F8DD1"/>
                </a:solidFill>
              </a:rPr>
              <a:t>Schnittstellen und </a:t>
            </a:r>
            <a:endParaRPr lang="de-DE" sz="2000" dirty="0" smtClean="0">
              <a:solidFill>
                <a:srgbClr val="4F8DD1"/>
              </a:solidFill>
            </a:endParaRPr>
          </a:p>
          <a:p>
            <a:pPr algn="r"/>
            <a:r>
              <a:rPr lang="de-DE" sz="2000" dirty="0" smtClean="0">
                <a:solidFill>
                  <a:srgbClr val="4F8DD1"/>
                </a:solidFill>
              </a:rPr>
              <a:t>Werkzeugen</a:t>
            </a:r>
            <a:endParaRPr lang="en-US" sz="2000" dirty="0">
              <a:solidFill>
                <a:srgbClr val="4F8DD1"/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51A0C53-5A7B-4621-BE13-E73C769940DE}"/>
              </a:ext>
            </a:extLst>
          </p:cNvPr>
          <p:cNvSpPr/>
          <p:nvPr/>
        </p:nvSpPr>
        <p:spPr>
          <a:xfrm>
            <a:off x="8563838" y="1268760"/>
            <a:ext cx="32207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smtClean="0">
                <a:solidFill>
                  <a:srgbClr val="FF3399"/>
                </a:solidFill>
              </a:rPr>
              <a:t>Aufbau interdisziplinärer </a:t>
            </a:r>
            <a:endParaRPr lang="de-DE" sz="2000" dirty="0">
              <a:solidFill>
                <a:srgbClr val="FF3399"/>
              </a:solidFill>
            </a:endParaRPr>
          </a:p>
          <a:p>
            <a:r>
              <a:rPr lang="de-DE" sz="2000" dirty="0" smtClean="0">
                <a:solidFill>
                  <a:srgbClr val="FF3399"/>
                </a:solidFill>
              </a:rPr>
              <a:t>Kommunikation /</a:t>
            </a:r>
          </a:p>
          <a:p>
            <a:r>
              <a:rPr lang="de-DE" sz="2000" dirty="0">
                <a:solidFill>
                  <a:srgbClr val="FF3399"/>
                </a:solidFill>
              </a:rPr>
              <a:t>Sichtbarkeit des erweiterten GND-Netzwerks</a:t>
            </a:r>
            <a:endParaRPr lang="en-US" sz="2000" dirty="0">
              <a:solidFill>
                <a:srgbClr val="FF3399"/>
              </a:solidFill>
            </a:endParaRPr>
          </a:p>
        </p:txBody>
      </p:sp>
      <p:sp>
        <p:nvSpPr>
          <p:cNvPr id="15" name="Titel 2"/>
          <p:cNvSpPr>
            <a:spLocks noGrp="1"/>
          </p:cNvSpPr>
          <p:nvPr>
            <p:ph type="title"/>
          </p:nvPr>
        </p:nvSpPr>
        <p:spPr>
          <a:xfrm>
            <a:off x="623392" y="188640"/>
            <a:ext cx="6984776" cy="576064"/>
          </a:xfrm>
        </p:spPr>
        <p:txBody>
          <a:bodyPr/>
          <a:lstStyle/>
          <a:p>
            <a:r>
              <a:rPr lang="de-DE" dirty="0" smtClean="0"/>
              <a:t>GND4C: Aktionsfelder &amp; </a:t>
            </a:r>
            <a:r>
              <a:rPr lang="de-DE" dirty="0"/>
              <a:t>Projektziele</a:t>
            </a:r>
          </a:p>
        </p:txBody>
      </p:sp>
      <p:sp>
        <p:nvSpPr>
          <p:cNvPr id="16" name="Rechteck 15"/>
          <p:cNvSpPr/>
          <p:nvPr/>
        </p:nvSpPr>
        <p:spPr>
          <a:xfrm>
            <a:off x="7896200" y="4891171"/>
            <a:ext cx="370486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 smtClean="0">
                <a:sym typeface="Wingdings" panose="05000000000000000000" pitchFamily="2" charset="2"/>
              </a:rPr>
              <a:t>Projektstand:</a:t>
            </a:r>
            <a:endParaRPr lang="de-DE" sz="2000" b="1" dirty="0" smtClean="0">
              <a:sym typeface="Wingdings" panose="05000000000000000000" pitchFamily="2" charset="2"/>
              <a:hlinkClick r:id="rId4"/>
            </a:endParaRPr>
          </a:p>
          <a:p>
            <a:r>
              <a:rPr lang="de-DE" sz="2000" dirty="0" smtClean="0">
                <a:sym typeface="Wingdings" panose="05000000000000000000" pitchFamily="2" charset="2"/>
                <a:hlinkClick r:id="rId4"/>
              </a:rPr>
              <a:t>Dokumentation GND4C-Forum</a:t>
            </a:r>
            <a:endParaRPr lang="de-DE" sz="2000" dirty="0" smtClean="0">
              <a:sym typeface="Wingdings" panose="05000000000000000000" pitchFamily="2" charset="2"/>
            </a:endParaRPr>
          </a:p>
          <a:p>
            <a:r>
              <a:rPr lang="de-DE" sz="1600" dirty="0" smtClean="0">
                <a:sym typeface="Wingdings" panose="05000000000000000000" pitchFamily="2" charset="2"/>
              </a:rPr>
              <a:t>(Leipzig, Juni 2019)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82853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4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de-DE" smtClean="0"/>
              <a:t>Jens M. Lill | FG Dokumentation im DMB | 23.10.2019</a:t>
            </a:r>
            <a:endParaRPr lang="de-DE" dirty="0"/>
          </a:p>
        </p:txBody>
      </p:sp>
      <p:sp>
        <p:nvSpPr>
          <p:cNvPr id="5" name="Titel 3"/>
          <p:cNvSpPr>
            <a:spLocks noGrp="1"/>
          </p:cNvSpPr>
          <p:nvPr>
            <p:ph type="title"/>
          </p:nvPr>
        </p:nvSpPr>
        <p:spPr>
          <a:xfrm>
            <a:off x="623392" y="188640"/>
            <a:ext cx="6336704" cy="576064"/>
          </a:xfrm>
        </p:spPr>
        <p:txBody>
          <a:bodyPr/>
          <a:lstStyle/>
          <a:p>
            <a:r>
              <a:rPr lang="de-DE" dirty="0"/>
              <a:t>GND4C: Projektpartner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467544" y="1196752"/>
            <a:ext cx="8064500" cy="4680173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DFG-gefördertes Projekt</a:t>
            </a:r>
          </a:p>
          <a:p>
            <a:pPr marL="0" indent="0">
              <a:buNone/>
            </a:pPr>
            <a:endParaRPr lang="de-DE" sz="800" dirty="0" smtClean="0"/>
          </a:p>
          <a:p>
            <a:pPr marL="0" indent="0">
              <a:buNone/>
            </a:pPr>
            <a:r>
              <a:rPr lang="de-DE" sz="1600" dirty="0" smtClean="0"/>
              <a:t>1. Phase</a:t>
            </a:r>
            <a:r>
              <a:rPr lang="de-DE" sz="1600" dirty="0"/>
              <a:t>: 30 Monate, Mai 2018 – </a:t>
            </a:r>
            <a:r>
              <a:rPr lang="de-DE" sz="1600" dirty="0" smtClean="0"/>
              <a:t>Okt. 2020</a:t>
            </a:r>
          </a:p>
          <a:p>
            <a:pPr marL="0" indent="0">
              <a:buNone/>
            </a:pPr>
            <a:r>
              <a:rPr lang="de-DE" sz="1600" dirty="0" smtClean="0"/>
              <a:t>Konzeption, Vorbereitung, teilw. Pilotbetrieb</a:t>
            </a:r>
          </a:p>
          <a:p>
            <a:pPr marL="0" indent="0">
              <a:buNone/>
            </a:pPr>
            <a:endParaRPr lang="de-DE" sz="800" dirty="0"/>
          </a:p>
          <a:p>
            <a:pPr marL="0" indent="0">
              <a:buNone/>
            </a:pPr>
            <a:r>
              <a:rPr lang="de-DE" sz="1600" dirty="0" smtClean="0"/>
              <a:t>2. Phase im Anschluss geplant:</a:t>
            </a:r>
            <a:br>
              <a:rPr lang="de-DE" sz="1600" dirty="0" smtClean="0"/>
            </a:br>
            <a:r>
              <a:rPr lang="de-DE" sz="1600" dirty="0" err="1" smtClean="0"/>
              <a:t>Produktivnahme</a:t>
            </a:r>
            <a:r>
              <a:rPr lang="de-DE" sz="1600" dirty="0" smtClean="0"/>
              <a:t> und Erweiterung</a:t>
            </a:r>
            <a:endParaRPr lang="de-DE" sz="1600" dirty="0"/>
          </a:p>
          <a:p>
            <a:pPr lvl="1" indent="-714375">
              <a:buNone/>
            </a:pPr>
            <a:endParaRPr lang="de-DE" dirty="0"/>
          </a:p>
        </p:txBody>
      </p:sp>
      <p:pic>
        <p:nvPicPr>
          <p:cNvPr id="7" name="Bild 1" descr="FM_logo_gro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726" y="4333661"/>
            <a:ext cx="3263245" cy="1559106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</p:pic>
      <p:pic>
        <p:nvPicPr>
          <p:cNvPr id="8" name="Picture 11" descr="DNB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1252235"/>
            <a:ext cx="2664549" cy="192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Bildergebnis fÃ¼r deutsche digitale bibliothe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315" y="1500569"/>
            <a:ext cx="3378556" cy="193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" descr="Logo Landesarchiv Baden-WÃ¼rttember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070" y="3724592"/>
            <a:ext cx="3053032" cy="111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www.bsz-bw.de/img/bszlog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3781963"/>
            <a:ext cx="3940690" cy="55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22" y="4305341"/>
            <a:ext cx="2195404" cy="102452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010" y="4817601"/>
            <a:ext cx="1823865" cy="120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5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4"/>
          <p:cNvSpPr>
            <a:spLocks noGrp="1"/>
          </p:cNvSpPr>
          <p:nvPr>
            <p:ph type="title"/>
          </p:nvPr>
        </p:nvSpPr>
        <p:spPr bwMode="auto">
          <a:xfrm>
            <a:off x="479376" y="188913"/>
            <a:ext cx="4751387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dirty="0" smtClean="0">
                <a:latin typeface="Arial" charset="0"/>
              </a:rPr>
              <a:t>Agenda</a:t>
            </a:r>
          </a:p>
        </p:txBody>
      </p:sp>
      <p:sp>
        <p:nvSpPr>
          <p:cNvPr id="6147" name="Textplatzhalter 5"/>
          <p:cNvSpPr>
            <a:spLocks noGrp="1"/>
          </p:cNvSpPr>
          <p:nvPr>
            <p:ph type="body" sz="quarter" idx="13"/>
          </p:nvPr>
        </p:nvSpPr>
        <p:spPr bwMode="auto">
          <a:xfrm>
            <a:off x="479376" y="1196975"/>
            <a:ext cx="11233248" cy="467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400" dirty="0" smtClean="0">
                <a:latin typeface="Arial" charset="0"/>
              </a:rPr>
              <a:t>BSZ / </a:t>
            </a:r>
            <a:r>
              <a:rPr lang="de-DE" altLang="de-DE" sz="2400" dirty="0" err="1" smtClean="0">
                <a:latin typeface="Arial" charset="0"/>
              </a:rPr>
              <a:t>MusIS</a:t>
            </a:r>
            <a:endParaRPr lang="de-DE" altLang="de-DE" sz="2400" dirty="0">
              <a:latin typeface="Arial" charset="0"/>
            </a:endParaRPr>
          </a:p>
          <a:p>
            <a:pPr eaLnBrk="1" hangingPunct="1"/>
            <a:r>
              <a:rPr lang="de-DE" altLang="de-DE" sz="2400" dirty="0" smtClean="0">
                <a:latin typeface="Arial" charset="0"/>
              </a:rPr>
              <a:t>GND in Zahlen</a:t>
            </a:r>
          </a:p>
          <a:p>
            <a:pPr eaLnBrk="1" hangingPunct="1"/>
            <a:r>
              <a:rPr lang="de-DE" altLang="de-DE" sz="2400" dirty="0" smtClean="0">
                <a:latin typeface="Arial" charset="0"/>
              </a:rPr>
              <a:t>GND-Webformular</a:t>
            </a:r>
          </a:p>
          <a:p>
            <a:pPr lvl="1"/>
            <a:r>
              <a:rPr lang="de-DE" altLang="de-DE" sz="2000" dirty="0" smtClean="0">
                <a:latin typeface="Arial" charset="0"/>
              </a:rPr>
              <a:t>kurze Vorstellung</a:t>
            </a:r>
          </a:p>
          <a:p>
            <a:pPr lvl="1"/>
            <a:r>
              <a:rPr lang="de-DE" altLang="de-DE" sz="2000" dirty="0" smtClean="0">
                <a:latin typeface="Arial" charset="0"/>
              </a:rPr>
              <a:t>Voraussetzungen zur Nutzung</a:t>
            </a:r>
          </a:p>
          <a:p>
            <a:pPr lvl="1"/>
            <a:r>
              <a:rPr lang="de-DE" altLang="de-DE" sz="2000" dirty="0" smtClean="0">
                <a:latin typeface="Arial" charset="0"/>
              </a:rPr>
              <a:t>Relevanzkriterien für Personen</a:t>
            </a:r>
          </a:p>
          <a:p>
            <a:r>
              <a:rPr lang="de-DE" altLang="de-DE" sz="2400" dirty="0" smtClean="0">
                <a:latin typeface="Arial" charset="0"/>
              </a:rPr>
              <a:t>GND-Webformular im </a:t>
            </a:r>
            <a:r>
              <a:rPr lang="de-DE" altLang="de-DE" sz="2400" dirty="0" err="1" smtClean="0">
                <a:latin typeface="Arial" charset="0"/>
              </a:rPr>
              <a:t>MusIS</a:t>
            </a:r>
            <a:r>
              <a:rPr lang="de-DE" altLang="de-DE" sz="2400" dirty="0" smtClean="0">
                <a:latin typeface="Arial" charset="0"/>
              </a:rPr>
              <a:t>-Verbund</a:t>
            </a:r>
            <a:endParaRPr lang="de-DE" altLang="de-DE" sz="2400" dirty="0">
              <a:latin typeface="Arial" charset="0"/>
            </a:endParaRPr>
          </a:p>
          <a:p>
            <a:pPr lvl="1"/>
            <a:r>
              <a:rPr lang="de-DE" altLang="de-DE" sz="2000" dirty="0" smtClean="0">
                <a:latin typeface="Arial" charset="0"/>
              </a:rPr>
              <a:t>Nutzung, Erfahrungen</a:t>
            </a:r>
          </a:p>
          <a:p>
            <a:pPr lvl="1"/>
            <a:r>
              <a:rPr lang="de-DE" altLang="de-DE" sz="2000" dirty="0" smtClean="0">
                <a:latin typeface="Arial" charset="0"/>
              </a:rPr>
              <a:t>Qualitätssicherung, Redaktion</a:t>
            </a:r>
          </a:p>
          <a:p>
            <a:pPr lvl="1"/>
            <a:r>
              <a:rPr lang="de-DE" altLang="de-DE" sz="2000" smtClean="0">
                <a:latin typeface="Arial" charset="0"/>
              </a:rPr>
              <a:t>Webformular nur </a:t>
            </a:r>
            <a:r>
              <a:rPr lang="de-DE" altLang="de-DE" sz="2000" dirty="0">
                <a:latin typeface="Arial" charset="0"/>
              </a:rPr>
              <a:t>für Personen…?</a:t>
            </a:r>
          </a:p>
          <a:p>
            <a:r>
              <a:rPr lang="de-DE" altLang="de-DE" sz="2400" dirty="0" smtClean="0">
                <a:latin typeface="Arial" charset="0"/>
              </a:rPr>
              <a:t>Zusammenspiel mit GND4C</a:t>
            </a:r>
            <a:r>
              <a:rPr lang="de-DE" altLang="de-DE" sz="2400" dirty="0" smtClean="0">
                <a:latin typeface="Arial" charset="0"/>
              </a:rPr>
              <a:t>…?		</a:t>
            </a:r>
            <a:endParaRPr lang="de-DE" altLang="de-DE" sz="2400" dirty="0" smtClean="0">
              <a:latin typeface="Arial" charset="0"/>
            </a:endParaRPr>
          </a:p>
          <a:p>
            <a:pPr eaLnBrk="1" hangingPunct="1"/>
            <a:endParaRPr lang="de-DE" altLang="de-DE" sz="2400" dirty="0">
              <a:latin typeface="Arial" charset="0"/>
            </a:endParaRPr>
          </a:p>
        </p:txBody>
      </p:sp>
      <p:sp>
        <p:nvSpPr>
          <p:cNvPr id="6148" name="Fußzeilenplatzhalter 1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mtClean="0"/>
              <a:t>Jens M. Lill | FG Dokumentation im DMB | 23.10.2019</a:t>
            </a:r>
            <a:endParaRPr lang="de-DE" altLang="de-DE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9192344" y="5229200"/>
            <a:ext cx="2137627" cy="37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3"/>
              </a:rPr>
              <a:t>@</a:t>
            </a:r>
            <a:r>
              <a:rPr lang="de-DE" dirty="0" err="1" smtClean="0">
                <a:hlinkClick r:id="rId3"/>
              </a:rPr>
              <a:t>gndnet</a:t>
            </a:r>
            <a:r>
              <a:rPr lang="de-DE" dirty="0" smtClean="0"/>
              <a:t> #GND4C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Fußzeilenplatzhalter 1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mtClean="0"/>
              <a:t>Jens M. Lill | FG Dokumentation im DMB | 23.10.2019</a:t>
            </a:r>
            <a:endParaRPr lang="de-DE" altLang="de-DE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40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4"/>
          <p:cNvSpPr>
            <a:spLocks noGrp="1"/>
          </p:cNvSpPr>
          <p:nvPr>
            <p:ph type="title"/>
          </p:nvPr>
        </p:nvSpPr>
        <p:spPr bwMode="auto">
          <a:xfrm>
            <a:off x="479376" y="188913"/>
            <a:ext cx="6696744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>
                <a:latin typeface="Arial" charset="0"/>
              </a:rPr>
              <a:t>GND4C: </a:t>
            </a:r>
            <a:r>
              <a:rPr lang="de-DE" altLang="de-DE" dirty="0" err="1">
                <a:latin typeface="Arial" charset="0"/>
              </a:rPr>
              <a:t>under</a:t>
            </a:r>
            <a:r>
              <a:rPr lang="de-DE" altLang="de-DE" dirty="0">
                <a:latin typeface="Arial" charset="0"/>
              </a:rPr>
              <a:t> </a:t>
            </a:r>
            <a:r>
              <a:rPr lang="de-DE" altLang="de-DE" dirty="0" err="1">
                <a:latin typeface="Arial" charset="0"/>
              </a:rPr>
              <a:t>construction</a:t>
            </a:r>
            <a:r>
              <a:rPr lang="de-DE" altLang="de-DE" dirty="0">
                <a:latin typeface="Arial" charset="0"/>
              </a:rPr>
              <a:t>…</a:t>
            </a:r>
            <a:endParaRPr lang="de-DE" altLang="de-DE" dirty="0" smtClean="0">
              <a:latin typeface="Arial" charset="0"/>
            </a:endParaRPr>
          </a:p>
        </p:txBody>
      </p:sp>
      <p:sp>
        <p:nvSpPr>
          <p:cNvPr id="6148" name="Fußzeilenplatzhalter 1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mtClean="0"/>
              <a:t>Jens M. Lill | FG Dokumentation im DMB | 23.10.2019</a:t>
            </a:r>
            <a:endParaRPr lang="de-DE" altLang="de-DE" dirty="0" smtClean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1534"/>
            <a:ext cx="12210133" cy="5517786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 rot="16200000">
            <a:off x="10240898" y="4468678"/>
            <a:ext cx="31896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Foto: </a:t>
            </a:r>
            <a:r>
              <a:rPr lang="de-DE" sz="1000" dirty="0" err="1" smtClean="0">
                <a:solidFill>
                  <a:schemeClr val="bg1"/>
                </a:solidFill>
              </a:rPr>
              <a:t>Müngstener</a:t>
            </a:r>
            <a:r>
              <a:rPr lang="de-DE" sz="1000" dirty="0" smtClean="0">
                <a:solidFill>
                  <a:schemeClr val="bg1"/>
                </a:solidFill>
              </a:rPr>
              <a:t> Brücke, MAN-Archiv </a:t>
            </a:r>
            <a:r>
              <a:rPr lang="de-DE" sz="1000" dirty="0">
                <a:solidFill>
                  <a:schemeClr val="bg1"/>
                </a:solidFill>
              </a:rPr>
              <a:t>Augsburg</a:t>
            </a:r>
          </a:p>
        </p:txBody>
      </p:sp>
      <p:sp>
        <p:nvSpPr>
          <p:cNvPr id="12" name="Text Box 21">
            <a:extLst>
              <a:ext uri="{FF2B5EF4-FFF2-40B4-BE49-F238E27FC236}">
                <a16:creationId xmlns:a16="http://schemas.microsoft.com/office/drawing/2014/main" id="{02A10C8A-EE1A-416C-8A3E-E324C9FE3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584" y="3595605"/>
            <a:ext cx="4824536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85725" algn="l"/>
                <a:tab pos="4575175" algn="l"/>
              </a:tabLst>
              <a:defRPr/>
            </a:pPr>
            <a:r>
              <a:rPr lang="de-DE" sz="1600" b="1" dirty="0">
                <a:solidFill>
                  <a:schemeClr val="bg1"/>
                </a:solidFill>
              </a:rPr>
              <a:t> </a:t>
            </a:r>
            <a:r>
              <a:rPr lang="de-DE" sz="1600" b="1" dirty="0" smtClean="0">
                <a:solidFill>
                  <a:schemeClr val="bg1"/>
                </a:solidFill>
              </a:rPr>
              <a:t>Kontakt</a:t>
            </a:r>
            <a:endParaRPr lang="de-DE" sz="1400" b="1" dirty="0" smtClean="0">
              <a:solidFill>
                <a:schemeClr val="bg1"/>
              </a:solidFill>
            </a:endParaRPr>
          </a:p>
          <a:p>
            <a:pPr algn="r">
              <a:tabLst>
                <a:tab pos="85725" algn="l"/>
                <a:tab pos="4575175" algn="l"/>
              </a:tabLst>
              <a:defRPr/>
            </a:pPr>
            <a:r>
              <a:rPr lang="de-DE" sz="1400" b="0" dirty="0" smtClean="0">
                <a:solidFill>
                  <a:schemeClr val="bg1"/>
                </a:solidFill>
              </a:rPr>
              <a:t>Bibliotheksservice-Zentrum Baden-Württemberg Konstanz</a:t>
            </a:r>
            <a:r>
              <a:rPr lang="de-DE" sz="1400" b="0" baseline="0" dirty="0" smtClean="0">
                <a:solidFill>
                  <a:schemeClr val="bg1"/>
                </a:solidFill>
              </a:rPr>
              <a:t> </a:t>
            </a:r>
            <a:endParaRPr lang="de-DE" sz="1400" b="0" dirty="0" smtClean="0">
              <a:solidFill>
                <a:schemeClr val="bg1"/>
              </a:solidFill>
            </a:endParaRPr>
          </a:p>
          <a:p>
            <a:pPr algn="r">
              <a:tabLst>
                <a:tab pos="1344216" algn="l"/>
                <a:tab pos="4575572" algn="l"/>
              </a:tabLst>
              <a:defRPr/>
            </a:pPr>
            <a:r>
              <a:rPr lang="de-DE" sz="1400" b="0" dirty="0" err="1" smtClean="0">
                <a:solidFill>
                  <a:schemeClr val="bg1"/>
                </a:solidFill>
              </a:rPr>
              <a:t>MusIS</a:t>
            </a:r>
            <a:r>
              <a:rPr lang="de-DE" sz="1400" b="0" dirty="0" smtClean="0">
                <a:solidFill>
                  <a:schemeClr val="bg1"/>
                </a:solidFill>
              </a:rPr>
              <a:t> – </a:t>
            </a:r>
            <a:r>
              <a:rPr lang="de-DE" sz="1400" b="0" dirty="0" err="1" smtClean="0">
                <a:solidFill>
                  <a:schemeClr val="bg1"/>
                </a:solidFill>
              </a:rPr>
              <a:t>MuseumsInformationsSystem</a:t>
            </a:r>
            <a:endParaRPr lang="de-DE" sz="1400" b="0" dirty="0" smtClean="0">
              <a:solidFill>
                <a:schemeClr val="bg1"/>
              </a:solidFill>
            </a:endParaRPr>
          </a:p>
          <a:p>
            <a:pPr algn="r">
              <a:tabLst>
                <a:tab pos="1344216" algn="l"/>
                <a:tab pos="4575572" algn="l"/>
              </a:tabLst>
              <a:defRPr/>
            </a:pPr>
            <a:r>
              <a:rPr lang="de-DE" sz="1400" dirty="0" smtClean="0">
                <a:solidFill>
                  <a:schemeClr val="bg1"/>
                </a:solidFill>
              </a:rPr>
              <a:t>GND4C – GND für Kulturdaten</a:t>
            </a:r>
            <a:endParaRPr lang="de-DE" sz="1400" b="0" dirty="0">
              <a:solidFill>
                <a:schemeClr val="bg1"/>
              </a:solidFill>
            </a:endParaRPr>
          </a:p>
          <a:p>
            <a:pPr algn="r"/>
            <a:r>
              <a:rPr lang="de-DE" sz="1600" b="1" kern="0" dirty="0" smtClean="0">
                <a:solidFill>
                  <a:schemeClr val="bg1"/>
                </a:solidFill>
              </a:rPr>
              <a:t>Jens M. Lill</a:t>
            </a:r>
            <a:endParaRPr lang="de-DE" sz="1600" b="1" kern="0" dirty="0">
              <a:solidFill>
                <a:schemeClr val="bg1"/>
              </a:solidFill>
            </a:endParaRPr>
          </a:p>
          <a:p>
            <a:pPr algn="r"/>
            <a:r>
              <a:rPr lang="de-DE" sz="1400" kern="0" dirty="0" smtClean="0">
                <a:solidFill>
                  <a:schemeClr val="bg1"/>
                </a:solidFill>
              </a:rPr>
              <a:t>jens.lill@bsz-bw.de</a:t>
            </a:r>
            <a:endParaRPr lang="de-DE" sz="1400" kern="0" dirty="0">
              <a:solidFill>
                <a:schemeClr val="bg1"/>
              </a:solidFill>
            </a:endParaRPr>
          </a:p>
          <a:p>
            <a:pPr>
              <a:tabLst>
                <a:tab pos="1344216" algn="l"/>
                <a:tab pos="4575572" algn="l"/>
              </a:tabLst>
              <a:defRPr/>
            </a:pPr>
            <a:endParaRPr lang="de-DE" sz="1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85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4"/>
          <p:cNvSpPr>
            <a:spLocks noGrp="1"/>
          </p:cNvSpPr>
          <p:nvPr>
            <p:ph type="title"/>
          </p:nvPr>
        </p:nvSpPr>
        <p:spPr bwMode="auto">
          <a:xfrm>
            <a:off x="479376" y="188913"/>
            <a:ext cx="4751387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dirty="0" smtClean="0">
                <a:latin typeface="Arial" charset="0"/>
              </a:rPr>
              <a:t>Das BSZ…</a:t>
            </a:r>
          </a:p>
        </p:txBody>
      </p:sp>
      <p:sp>
        <p:nvSpPr>
          <p:cNvPr id="6148" name="Fußzeilenplatzhalter 1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mtClean="0"/>
              <a:t>Jens M. Lill | FG Dokumentation im DMB | 23.10.2019</a:t>
            </a:r>
            <a:endParaRPr lang="de-DE" altLang="de-DE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15913"/>
            <a:ext cx="4030663" cy="4905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427538" y="1177925"/>
            <a:ext cx="7213078" cy="46863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334963" marR="0" lvl="0" indent="-334963" algn="l" defTabSz="4492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34963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Einrichtung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des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Landes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Baden-Württemberg</a:t>
            </a:r>
          </a:p>
          <a:p>
            <a:pPr marL="334963" marR="0" lvl="0" indent="-334963" algn="l" defTabSz="4492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34963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untersteht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der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Dienst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 und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Fachaufsicht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des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Ministeriums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für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Wissenschaft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Forschung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und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Kunst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(MWK-BW)</a:t>
            </a:r>
          </a:p>
          <a:p>
            <a:pPr marL="334963" marR="0" lvl="0" indent="-334963" algn="l" defTabSz="4492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34963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zentrale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Aufgabe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seit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1983): </a:t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Betrieb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des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Verbundkatalogs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des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Südwestdeutschen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Bibliotheksverbundes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(SWB)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mit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über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1.100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Teilnehmern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Titelnachweise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&gt; 72 Mio.</a:t>
            </a:r>
          </a:p>
          <a:p>
            <a:pPr marL="334963" indent="-334963" defTabSz="449263" fontAlgn="auto">
              <a:spcBef>
                <a:spcPct val="20000"/>
              </a:spcBef>
              <a:spcAft>
                <a:spcPts val="0"/>
              </a:spcAft>
              <a:buFontTx/>
              <a:buChar char="•"/>
              <a:tabLst>
                <a:tab pos="334963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</a:tabLst>
              <a:defRPr/>
            </a:pPr>
            <a:r>
              <a:rPr lang="de-DE" altLang="de-DE" sz="2000" dirty="0"/>
              <a:t>BSZ ist Servicezentrum für </a:t>
            </a:r>
            <a:r>
              <a:rPr lang="de-DE" altLang="de-DE" sz="2000" dirty="0">
                <a:solidFill>
                  <a:schemeClr val="accent1"/>
                </a:solidFill>
              </a:rPr>
              <a:t>Daten, </a:t>
            </a:r>
            <a:r>
              <a:rPr lang="de-DE" altLang="de-DE" sz="2000" dirty="0" smtClean="0">
                <a:solidFill>
                  <a:schemeClr val="accent1"/>
                </a:solidFill>
              </a:rPr>
              <a:t>Fachanwendungen </a:t>
            </a:r>
            <a:r>
              <a:rPr lang="de-DE" altLang="de-DE" sz="2000" dirty="0">
                <a:solidFill>
                  <a:schemeClr val="accent1"/>
                </a:solidFill>
              </a:rPr>
              <a:t>und Support </a:t>
            </a:r>
            <a:r>
              <a:rPr lang="de-DE" altLang="de-DE" sz="2000" dirty="0"/>
              <a:t>für </a:t>
            </a:r>
            <a:r>
              <a:rPr lang="de-DE" altLang="de-DE" sz="2000" dirty="0" smtClean="0"/>
              <a:t>wissenschaftliche </a:t>
            </a:r>
            <a:r>
              <a:rPr lang="de-DE" altLang="de-DE" sz="2000" dirty="0"/>
              <a:t>Bibliotheken in Deutschland</a:t>
            </a:r>
            <a:br>
              <a:rPr lang="de-DE" altLang="de-DE" sz="2000" dirty="0"/>
            </a:br>
            <a:r>
              <a:rPr lang="de-DE" altLang="de-DE" sz="2000" dirty="0">
                <a:hlinkClick r:id="rId3"/>
              </a:rPr>
              <a:t>https://www.bsz-bw.de</a:t>
            </a:r>
            <a:r>
              <a:rPr lang="de-DE" altLang="de-DE" sz="2000" dirty="0"/>
              <a:t> </a:t>
            </a:r>
          </a:p>
          <a:p>
            <a:pPr marL="334963" marR="0" lvl="0" indent="-334963" algn="l" defTabSz="4492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34963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</a:tabLst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34963" marR="0" lvl="0" indent="-334963" algn="l" defTabSz="4492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334963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</a:tabLst>
              <a:defRPr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kumimoji="0" lang="en-GB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aber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GB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auch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</a:t>
            </a:r>
          </a:p>
          <a:p>
            <a:pPr marL="334963" marR="0" lvl="0" indent="-334963" algn="l" defTabSz="4492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334963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	Services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für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Bibliotheken und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andere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kulturelle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Einrichtungen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nicht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nur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 in Baden-Württemberg</a:t>
            </a:r>
          </a:p>
        </p:txBody>
      </p:sp>
    </p:spTree>
    <p:extLst>
      <p:ext uri="{BB962C8B-B14F-4D97-AF65-F5344CB8AC3E}">
        <p14:creationId xmlns:p14="http://schemas.microsoft.com/office/powerpoint/2010/main" val="391144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4"/>
          <p:cNvSpPr>
            <a:spLocks noGrp="1"/>
          </p:cNvSpPr>
          <p:nvPr>
            <p:ph type="title"/>
          </p:nvPr>
        </p:nvSpPr>
        <p:spPr bwMode="auto">
          <a:xfrm>
            <a:off x="479376" y="188913"/>
            <a:ext cx="4751387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err="1">
                <a:latin typeface="Arial" charset="0"/>
              </a:rPr>
              <a:t>MusIS</a:t>
            </a:r>
            <a:r>
              <a:rPr lang="de-DE" altLang="de-DE" dirty="0">
                <a:latin typeface="Arial" charset="0"/>
              </a:rPr>
              <a:t>-Verbund…</a:t>
            </a:r>
            <a:endParaRPr lang="de-DE" altLang="de-DE" dirty="0" smtClean="0">
              <a:latin typeface="Arial" charset="0"/>
            </a:endParaRPr>
          </a:p>
        </p:txBody>
      </p:sp>
      <p:sp>
        <p:nvSpPr>
          <p:cNvPr id="6148" name="Fußzeilenplatzhalter 1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mtClean="0"/>
              <a:t>Jens M. Lill | FG Dokumentation im DMB | 23.10.2019</a:t>
            </a:r>
            <a:endParaRPr lang="de-DE" altLang="de-DE" dirty="0" smtClean="0"/>
          </a:p>
        </p:txBody>
      </p:sp>
      <p:pic>
        <p:nvPicPr>
          <p:cNvPr id="6" name="Grafik 4" descr="musis_landkart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36" y="1198185"/>
            <a:ext cx="3320405" cy="4759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503712" y="1198185"/>
            <a:ext cx="8292752" cy="46863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indent="0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de-DE" sz="2000" dirty="0"/>
              <a:t>1997</a:t>
            </a:r>
            <a:r>
              <a:rPr lang="de-DE" sz="2400" dirty="0"/>
              <a:t>:</a:t>
            </a:r>
            <a:r>
              <a:rPr lang="de-DE" dirty="0">
                <a:solidFill>
                  <a:srgbClr val="2791D6"/>
                </a:solidFill>
              </a:rPr>
              <a:t> </a:t>
            </a:r>
            <a:r>
              <a:rPr lang="de-DE" sz="2800" dirty="0" err="1">
                <a:solidFill>
                  <a:srgbClr val="2791D6"/>
                </a:solidFill>
              </a:rPr>
              <a:t>Mus</a:t>
            </a:r>
            <a:r>
              <a:rPr lang="de-DE" sz="2800" dirty="0" err="1"/>
              <a:t>eums</a:t>
            </a:r>
            <a:r>
              <a:rPr lang="de-DE" sz="2800" dirty="0" err="1">
                <a:solidFill>
                  <a:srgbClr val="2791D6"/>
                </a:solidFill>
              </a:rPr>
              <a:t>I</a:t>
            </a:r>
            <a:r>
              <a:rPr lang="de-DE" sz="2800" dirty="0" err="1"/>
              <a:t>nformations</a:t>
            </a:r>
            <a:r>
              <a:rPr lang="de-DE" sz="2800" dirty="0" err="1">
                <a:solidFill>
                  <a:srgbClr val="2791D6"/>
                </a:solidFill>
              </a:rPr>
              <a:t>S</a:t>
            </a:r>
            <a:r>
              <a:rPr lang="de-DE" sz="2800" dirty="0" err="1"/>
              <a:t>ystem</a:t>
            </a:r>
            <a:endParaRPr lang="de-DE" sz="2800" b="1" dirty="0">
              <a:solidFill>
                <a:srgbClr val="2791D6"/>
              </a:solidFill>
            </a:endParaRPr>
          </a:p>
          <a:p>
            <a:pPr marL="400050" lvl="1" indent="0">
              <a:spcBef>
                <a:spcPts val="0"/>
              </a:spcBef>
              <a:buNone/>
              <a:defRPr/>
            </a:pPr>
            <a:r>
              <a:rPr lang="de-DE" sz="2000" i="1" dirty="0"/>
              <a:t>imdas pro </a:t>
            </a:r>
            <a:r>
              <a:rPr lang="de-DE" sz="2000" dirty="0" smtClean="0"/>
              <a:t>als </a:t>
            </a:r>
            <a:r>
              <a:rPr lang="de-DE" sz="2000" dirty="0"/>
              <a:t>„</a:t>
            </a:r>
            <a:r>
              <a:rPr lang="de-DE" sz="2000" dirty="0" smtClean="0"/>
              <a:t>landeseinheitliches Museumsdokumentationssystem“ von </a:t>
            </a:r>
            <a:r>
              <a:rPr lang="de-DE" sz="2000" dirty="0"/>
              <a:t>den staatlichen Museen </a:t>
            </a:r>
            <a:r>
              <a:rPr lang="de-DE" sz="2000" dirty="0" smtClean="0"/>
              <a:t>in Baden-Württemberg ausgewählt</a:t>
            </a:r>
          </a:p>
          <a:p>
            <a:pPr marL="400050" lvl="1" indent="0">
              <a:spcBef>
                <a:spcPts val="0"/>
              </a:spcBef>
              <a:buNone/>
              <a:defRPr/>
            </a:pPr>
            <a:endParaRPr lang="de-DE" sz="2000" dirty="0"/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de-DE" sz="2000" dirty="0" smtClean="0"/>
              <a:t>Ende </a:t>
            </a:r>
            <a:r>
              <a:rPr lang="de-DE" sz="2000" dirty="0"/>
              <a:t>2000: Verstetigung des Projekts am </a:t>
            </a:r>
            <a:r>
              <a:rPr lang="de-DE" sz="2000" dirty="0" smtClean="0"/>
              <a:t>BSZ; Öffnung für </a:t>
            </a:r>
            <a:r>
              <a:rPr lang="de-DE" sz="2000" dirty="0"/>
              <a:t>Museen beliebiger Trägerschaft und Herkunft; </a:t>
            </a:r>
            <a:r>
              <a:rPr lang="de-DE" sz="2000" dirty="0">
                <a:hlinkClick r:id="rId3"/>
              </a:rPr>
              <a:t>https://</a:t>
            </a:r>
            <a:r>
              <a:rPr lang="de-DE" sz="2000" dirty="0" smtClean="0">
                <a:hlinkClick r:id="rId3"/>
              </a:rPr>
              <a:t>www.musis-service.de</a:t>
            </a:r>
            <a:endParaRPr lang="de-DE" sz="2000" dirty="0" smtClean="0"/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de-DE" sz="2000" dirty="0" smtClean="0">
                <a:solidFill>
                  <a:srgbClr val="2791D6"/>
                </a:solidFill>
              </a:rPr>
              <a:t> Kulturhistorische Museen,</a:t>
            </a:r>
            <a:endParaRPr lang="de-DE" sz="2000" dirty="0">
              <a:solidFill>
                <a:srgbClr val="2791D6"/>
              </a:solidFill>
            </a:endParaRP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de-DE" sz="2000" dirty="0" smtClean="0">
                <a:solidFill>
                  <a:srgbClr val="2791D6"/>
                </a:solidFill>
              </a:rPr>
              <a:t> Kunstmuseen</a:t>
            </a:r>
            <a:r>
              <a:rPr lang="de-DE" sz="2000" dirty="0">
                <a:solidFill>
                  <a:srgbClr val="2791D6"/>
                </a:solidFill>
              </a:rPr>
              <a:t>,</a:t>
            </a: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de-DE" sz="2000" dirty="0" smtClean="0">
                <a:solidFill>
                  <a:srgbClr val="2791D6"/>
                </a:solidFill>
              </a:rPr>
              <a:t> Museen </a:t>
            </a:r>
            <a:r>
              <a:rPr lang="de-DE" sz="2000" dirty="0">
                <a:solidFill>
                  <a:srgbClr val="2791D6"/>
                </a:solidFill>
              </a:rPr>
              <a:t>für Völkerkunde,</a:t>
            </a: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de-DE" sz="2000" dirty="0" smtClean="0">
                <a:solidFill>
                  <a:srgbClr val="2791D6"/>
                </a:solidFill>
              </a:rPr>
              <a:t> Naturkundemuseen</a:t>
            </a:r>
            <a:r>
              <a:rPr lang="de-DE" sz="2000" dirty="0">
                <a:solidFill>
                  <a:srgbClr val="2791D6"/>
                </a:solidFill>
              </a:rPr>
              <a:t>,</a:t>
            </a: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de-DE" sz="2000" dirty="0" smtClean="0">
                <a:solidFill>
                  <a:srgbClr val="2791D6"/>
                </a:solidFill>
              </a:rPr>
              <a:t> Hochschulsammlungen (Kindermedienforschung </a:t>
            </a:r>
            <a:r>
              <a:rPr lang="de-DE" sz="2000" dirty="0" err="1" smtClean="0">
                <a:solidFill>
                  <a:srgbClr val="2791D6"/>
                </a:solidFill>
              </a:rPr>
              <a:t>HdM</a:t>
            </a:r>
            <a:r>
              <a:rPr lang="de-DE" sz="2000" dirty="0" smtClean="0">
                <a:solidFill>
                  <a:srgbClr val="2791D6"/>
                </a:solidFill>
              </a:rPr>
              <a:t>), </a:t>
            </a:r>
            <a:endParaRPr lang="de-DE" sz="2000" dirty="0">
              <a:solidFill>
                <a:srgbClr val="2791D6"/>
              </a:solidFill>
            </a:endParaRP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de-DE" sz="2000" dirty="0" smtClean="0">
                <a:solidFill>
                  <a:srgbClr val="2791D6"/>
                </a:solidFill>
              </a:rPr>
              <a:t> Spezialsammlungen (Münsterbauverein Freiburg)</a:t>
            </a:r>
          </a:p>
          <a:p>
            <a:pPr>
              <a:spcBef>
                <a:spcPts val="0"/>
              </a:spcBef>
              <a:defRPr/>
            </a:pPr>
            <a:endParaRPr lang="de-DE" sz="2000" dirty="0" smtClean="0"/>
          </a:p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de-DE" sz="2000" dirty="0" smtClean="0"/>
              <a:t>Technische &amp; dokumentarische Betreuung</a:t>
            </a:r>
            <a:r>
              <a:rPr lang="de-DE" sz="2000" dirty="0"/>
              <a:t>, </a:t>
            </a:r>
            <a:r>
              <a:rPr lang="de-DE" sz="2000" dirty="0" smtClean="0"/>
              <a:t>Hosting &amp; Wartung, Schulung &amp; Support, Datendienste, </a:t>
            </a:r>
            <a:r>
              <a:rPr lang="de-DE" sz="2000" b="1" dirty="0" smtClean="0"/>
              <a:t>Standardisierung &amp; Normierung</a:t>
            </a:r>
            <a:r>
              <a:rPr lang="de-DE" sz="2000" dirty="0" smtClean="0"/>
              <a:t>…</a:t>
            </a:r>
          </a:p>
          <a:p>
            <a:pPr marL="400050" lvl="1" indent="0">
              <a:spcBef>
                <a:spcPts val="0"/>
              </a:spcBef>
              <a:buNone/>
              <a:defRPr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22248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4"/>
          <p:cNvSpPr>
            <a:spLocks noGrp="1"/>
          </p:cNvSpPr>
          <p:nvPr>
            <p:ph type="title"/>
          </p:nvPr>
        </p:nvSpPr>
        <p:spPr bwMode="auto">
          <a:xfrm>
            <a:off x="479376" y="188913"/>
            <a:ext cx="648072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>
                <a:sym typeface="Wingdings" pitchFamily="2" charset="2"/>
              </a:rPr>
              <a:t>Standardisierung &amp; Normierung</a:t>
            </a:r>
            <a:endParaRPr lang="de-DE" altLang="de-DE" dirty="0" smtClean="0">
              <a:latin typeface="Arial" charset="0"/>
            </a:endParaRPr>
          </a:p>
        </p:txBody>
      </p:sp>
      <p:sp>
        <p:nvSpPr>
          <p:cNvPr id="6148" name="Fußzeilenplatzhalter 1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mtClean="0"/>
              <a:t>Jens M. Lill | FG Dokumentation im DMB | 23.10.2019</a:t>
            </a:r>
            <a:endParaRPr lang="de-DE" altLang="de-DE" dirty="0" smtClean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 bwMode="auto">
          <a:xfrm>
            <a:off x="551385" y="1196975"/>
            <a:ext cx="11089754" cy="467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2400" dirty="0" smtClean="0">
                <a:latin typeface="Arial" charset="0"/>
              </a:rPr>
              <a:t>Effizienz </a:t>
            </a:r>
            <a:r>
              <a:rPr lang="de-DE" altLang="de-DE" sz="2400" dirty="0">
                <a:latin typeface="Arial" charset="0"/>
              </a:rPr>
              <a:t>und Effektivität </a:t>
            </a:r>
            <a:r>
              <a:rPr lang="de-DE" altLang="de-DE" sz="2400" dirty="0" smtClean="0">
                <a:latin typeface="Arial" charset="0"/>
              </a:rPr>
              <a:t>in der Objektdokumentation</a:t>
            </a:r>
            <a:br>
              <a:rPr lang="de-DE" altLang="de-DE" sz="2400" dirty="0" smtClean="0">
                <a:latin typeface="Arial" charset="0"/>
              </a:rPr>
            </a:br>
            <a:r>
              <a:rPr lang="de-DE" altLang="de-DE" sz="2000" dirty="0">
                <a:solidFill>
                  <a:srgbClr val="2791D6"/>
                </a:solidFill>
                <a:sym typeface="Wingdings" panose="05000000000000000000" pitchFamily="2" charset="2"/>
              </a:rPr>
              <a:t></a:t>
            </a:r>
            <a:r>
              <a:rPr lang="de-DE" altLang="de-DE" sz="2000" dirty="0">
                <a:solidFill>
                  <a:srgbClr val="2791D6"/>
                </a:solidFill>
              </a:rPr>
              <a:t> Arbeitserleichterung bei der </a:t>
            </a:r>
            <a:r>
              <a:rPr lang="de-DE" altLang="de-DE" sz="2000" dirty="0" smtClean="0">
                <a:solidFill>
                  <a:srgbClr val="2791D6"/>
                </a:solidFill>
              </a:rPr>
              <a:t>Erfassung / normierte Schreibweise</a:t>
            </a:r>
            <a:r>
              <a:rPr lang="de-DE" altLang="de-DE" sz="2000" dirty="0">
                <a:solidFill>
                  <a:srgbClr val="2791D6"/>
                </a:solidFill>
              </a:rPr>
              <a:t/>
            </a:r>
            <a:br>
              <a:rPr lang="de-DE" altLang="de-DE" sz="2000" dirty="0">
                <a:solidFill>
                  <a:srgbClr val="2791D6"/>
                </a:solidFill>
              </a:rPr>
            </a:br>
            <a:r>
              <a:rPr lang="de-DE" altLang="de-DE" sz="2000" dirty="0">
                <a:solidFill>
                  <a:srgbClr val="2791D6"/>
                </a:solidFill>
                <a:sym typeface="Wingdings" panose="05000000000000000000" pitchFamily="2" charset="2"/>
              </a:rPr>
              <a:t> </a:t>
            </a:r>
            <a:r>
              <a:rPr lang="de-DE" altLang="de-DE" sz="2000" dirty="0" err="1" smtClean="0">
                <a:solidFill>
                  <a:srgbClr val="2791D6"/>
                </a:solidFill>
                <a:sym typeface="Wingdings" panose="05000000000000000000" pitchFamily="2" charset="2"/>
              </a:rPr>
              <a:t>Retrieval</a:t>
            </a:r>
            <a:r>
              <a:rPr lang="de-DE" altLang="de-DE" sz="2000" dirty="0" smtClean="0">
                <a:solidFill>
                  <a:srgbClr val="2791D6"/>
                </a:solidFill>
                <a:sym typeface="Wingdings" panose="05000000000000000000" pitchFamily="2" charset="2"/>
              </a:rPr>
              <a:t>: b</a:t>
            </a:r>
            <a:r>
              <a:rPr lang="de-DE" altLang="de-DE" sz="2000" dirty="0" smtClean="0">
                <a:solidFill>
                  <a:srgbClr val="2791D6"/>
                </a:solidFill>
              </a:rPr>
              <a:t>essere Datenqualität = bessere Suchergebnisse</a:t>
            </a:r>
            <a:r>
              <a:rPr lang="de-DE" altLang="de-DE" sz="2000" dirty="0">
                <a:solidFill>
                  <a:srgbClr val="2791D6"/>
                </a:solidFill>
              </a:rPr>
              <a:t/>
            </a:r>
            <a:br>
              <a:rPr lang="de-DE" altLang="de-DE" sz="2000" dirty="0">
                <a:solidFill>
                  <a:srgbClr val="2791D6"/>
                </a:solidFill>
              </a:rPr>
            </a:br>
            <a:r>
              <a:rPr lang="de-DE" altLang="de-DE" sz="2000" dirty="0">
                <a:solidFill>
                  <a:srgbClr val="2791D6"/>
                </a:solidFill>
                <a:sym typeface="Wingdings" panose="05000000000000000000" pitchFamily="2" charset="2"/>
              </a:rPr>
              <a:t></a:t>
            </a:r>
            <a:r>
              <a:rPr lang="de-DE" altLang="de-DE" sz="2000" dirty="0">
                <a:solidFill>
                  <a:srgbClr val="2791D6"/>
                </a:solidFill>
              </a:rPr>
              <a:t> Orientierungspunkt bei der Vereinheitlichung von </a:t>
            </a:r>
            <a:r>
              <a:rPr lang="de-DE" altLang="de-DE" sz="2000" dirty="0" err="1" smtClean="0">
                <a:solidFill>
                  <a:srgbClr val="2791D6"/>
                </a:solidFill>
              </a:rPr>
              <a:t>Altdaten</a:t>
            </a:r>
            <a:r>
              <a:rPr lang="de-DE" altLang="de-DE" sz="2000" dirty="0" smtClean="0">
                <a:solidFill>
                  <a:srgbClr val="2791D6"/>
                </a:solidFill>
              </a:rPr>
              <a:t>(</a:t>
            </a:r>
            <a:r>
              <a:rPr lang="de-DE" altLang="de-DE" sz="2000" dirty="0" err="1" smtClean="0">
                <a:solidFill>
                  <a:srgbClr val="2791D6"/>
                </a:solidFill>
              </a:rPr>
              <a:t>importen</a:t>
            </a:r>
            <a:r>
              <a:rPr lang="de-DE" altLang="de-DE" sz="2000" dirty="0" smtClean="0">
                <a:solidFill>
                  <a:srgbClr val="2791D6"/>
                </a:solidFill>
              </a:rPr>
              <a:t>)</a:t>
            </a:r>
          </a:p>
          <a:p>
            <a:endParaRPr lang="de-DE" altLang="de-DE" sz="800" dirty="0">
              <a:solidFill>
                <a:srgbClr val="2791D6"/>
              </a:solidFill>
            </a:endParaRPr>
          </a:p>
          <a:p>
            <a:r>
              <a:rPr lang="de-DE" altLang="de-DE" sz="2400" dirty="0">
                <a:latin typeface="Arial" charset="0"/>
              </a:rPr>
              <a:t>Datenaustausch / Interoperabilität z.B. in </a:t>
            </a:r>
            <a:r>
              <a:rPr lang="de-DE" altLang="de-DE" sz="2400" dirty="0" smtClean="0">
                <a:latin typeface="Arial" charset="0"/>
              </a:rPr>
              <a:t>Kulturportalen</a:t>
            </a:r>
            <a:br>
              <a:rPr lang="de-DE" altLang="de-DE" sz="2400" dirty="0" smtClean="0">
                <a:latin typeface="Arial" charset="0"/>
              </a:rPr>
            </a:br>
            <a:r>
              <a:rPr lang="de-DE" altLang="de-DE" sz="2000" dirty="0" smtClean="0">
                <a:solidFill>
                  <a:srgbClr val="2791D6"/>
                </a:solidFill>
                <a:sym typeface="Wingdings" panose="05000000000000000000" pitchFamily="2" charset="2"/>
              </a:rPr>
              <a:t> DDB</a:t>
            </a:r>
            <a:r>
              <a:rPr lang="de-DE" altLang="de-DE" sz="2000" dirty="0">
                <a:solidFill>
                  <a:srgbClr val="2791D6"/>
                </a:solidFill>
                <a:sym typeface="Wingdings" panose="05000000000000000000" pitchFamily="2" charset="2"/>
              </a:rPr>
              <a:t>, LEO-BW, </a:t>
            </a:r>
            <a:r>
              <a:rPr lang="de-DE" altLang="de-DE" sz="2000" dirty="0" err="1">
                <a:solidFill>
                  <a:srgbClr val="2791D6"/>
                </a:solidFill>
                <a:sym typeface="Wingdings" panose="05000000000000000000" pitchFamily="2" charset="2"/>
              </a:rPr>
              <a:t>Kenom</a:t>
            </a:r>
            <a:r>
              <a:rPr lang="de-DE" altLang="de-DE" sz="2000" dirty="0">
                <a:solidFill>
                  <a:srgbClr val="2791D6"/>
                </a:solidFill>
                <a:sym typeface="Wingdings" panose="05000000000000000000" pitchFamily="2" charset="2"/>
              </a:rPr>
              <a:t> …</a:t>
            </a:r>
            <a:br>
              <a:rPr lang="de-DE" altLang="de-DE" sz="2000" dirty="0">
                <a:solidFill>
                  <a:srgbClr val="2791D6"/>
                </a:solidFill>
                <a:sym typeface="Wingdings" panose="05000000000000000000" pitchFamily="2" charset="2"/>
              </a:rPr>
            </a:br>
            <a:r>
              <a:rPr lang="de-DE" altLang="de-DE" sz="2000" dirty="0">
                <a:solidFill>
                  <a:srgbClr val="2791D6"/>
                </a:solidFill>
                <a:sym typeface="Wingdings" panose="05000000000000000000" pitchFamily="2" charset="2"/>
              </a:rPr>
              <a:t> </a:t>
            </a:r>
            <a:r>
              <a:rPr lang="de-DE" altLang="de-DE" sz="2000" dirty="0" smtClean="0">
                <a:solidFill>
                  <a:srgbClr val="2791D6"/>
                </a:solidFill>
                <a:sym typeface="Wingdings" panose="05000000000000000000" pitchFamily="2" charset="2"/>
              </a:rPr>
              <a:t>Sichtbarkeit von Museumsdaten </a:t>
            </a:r>
            <a:r>
              <a:rPr lang="de-DE" altLang="de-DE" sz="2000" dirty="0">
                <a:solidFill>
                  <a:srgbClr val="2791D6"/>
                </a:solidFill>
                <a:sym typeface="Wingdings" panose="05000000000000000000" pitchFamily="2" charset="2"/>
              </a:rPr>
              <a:t>in </a:t>
            </a:r>
            <a:r>
              <a:rPr lang="de-DE" altLang="de-DE" sz="2000" dirty="0" smtClean="0">
                <a:solidFill>
                  <a:srgbClr val="2791D6"/>
                </a:solidFill>
                <a:sym typeface="Wingdings" panose="05000000000000000000" pitchFamily="2" charset="2"/>
              </a:rPr>
              <a:t>spartenübergreifenden </a:t>
            </a:r>
            <a:r>
              <a:rPr lang="de-DE" altLang="de-DE" sz="2000" dirty="0">
                <a:solidFill>
                  <a:srgbClr val="2791D6"/>
                </a:solidFill>
                <a:sym typeface="Wingdings" panose="05000000000000000000" pitchFamily="2" charset="2"/>
              </a:rPr>
              <a:t>Kontexten</a:t>
            </a:r>
            <a:endParaRPr lang="de-DE" altLang="de-DE" sz="2000" dirty="0">
              <a:solidFill>
                <a:srgbClr val="2791D6"/>
              </a:solidFill>
            </a:endParaRPr>
          </a:p>
          <a:p>
            <a:endParaRPr lang="de-DE" altLang="de-DE" sz="800" dirty="0" smtClean="0">
              <a:latin typeface="Arial" charset="0"/>
            </a:endParaRPr>
          </a:p>
          <a:p>
            <a:r>
              <a:rPr lang="de-DE" altLang="de-DE" sz="2400" dirty="0">
                <a:latin typeface="Arial" charset="0"/>
              </a:rPr>
              <a:t>Vorgaben durch Unterhaltsträger und </a:t>
            </a:r>
            <a:r>
              <a:rPr lang="de-DE" altLang="de-DE" sz="2400" dirty="0" smtClean="0">
                <a:latin typeface="Arial" charset="0"/>
              </a:rPr>
              <a:t>Förderer</a:t>
            </a:r>
            <a:r>
              <a:rPr lang="de-DE" altLang="de-DE" dirty="0" smtClean="0">
                <a:latin typeface="Arial" charset="0"/>
              </a:rPr>
              <a:t/>
            </a:r>
            <a:br>
              <a:rPr lang="de-DE" altLang="de-DE" dirty="0" smtClean="0">
                <a:latin typeface="Arial" charset="0"/>
              </a:rPr>
            </a:br>
            <a:r>
              <a:rPr lang="de-DE" altLang="de-DE" sz="2000" dirty="0">
                <a:solidFill>
                  <a:srgbClr val="2791D6"/>
                </a:solidFill>
                <a:sym typeface="Wingdings" panose="05000000000000000000" pitchFamily="2" charset="2"/>
              </a:rPr>
              <a:t> Ausarbeitung von Minimalstandards</a:t>
            </a:r>
            <a:br>
              <a:rPr lang="de-DE" altLang="de-DE" sz="2000" dirty="0">
                <a:solidFill>
                  <a:srgbClr val="2791D6"/>
                </a:solidFill>
                <a:sym typeface="Wingdings" panose="05000000000000000000" pitchFamily="2" charset="2"/>
              </a:rPr>
            </a:br>
            <a:r>
              <a:rPr lang="de-DE" altLang="de-DE" sz="2000" dirty="0">
                <a:solidFill>
                  <a:srgbClr val="2791D6"/>
                </a:solidFill>
                <a:sym typeface="Wingdings" panose="05000000000000000000" pitchFamily="2" charset="2"/>
              </a:rPr>
              <a:t> </a:t>
            </a:r>
            <a:r>
              <a:rPr lang="de-DE" altLang="de-DE" sz="2000" dirty="0" smtClean="0">
                <a:solidFill>
                  <a:srgbClr val="2791D6"/>
                </a:solidFill>
                <a:sym typeface="Wingdings" panose="05000000000000000000" pitchFamily="2" charset="2"/>
              </a:rPr>
              <a:t>Digitalisierungsprojekte</a:t>
            </a:r>
            <a:br>
              <a:rPr lang="de-DE" altLang="de-DE" sz="2000" dirty="0" smtClean="0">
                <a:solidFill>
                  <a:srgbClr val="2791D6"/>
                </a:solidFill>
                <a:sym typeface="Wingdings" panose="05000000000000000000" pitchFamily="2" charset="2"/>
              </a:rPr>
            </a:br>
            <a:r>
              <a:rPr lang="de-DE" altLang="de-DE" sz="2000" dirty="0" smtClean="0">
                <a:solidFill>
                  <a:srgbClr val="2791D6"/>
                </a:solidFill>
                <a:sym typeface="Wingdings" panose="05000000000000000000" pitchFamily="2" charset="2"/>
              </a:rPr>
              <a:t> </a:t>
            </a:r>
            <a:r>
              <a:rPr lang="en-US" altLang="de-DE" sz="2000" dirty="0">
                <a:solidFill>
                  <a:srgbClr val="2791D6"/>
                </a:solidFill>
                <a:sym typeface="Wingdings" panose="05000000000000000000" pitchFamily="2" charset="2"/>
              </a:rPr>
              <a:t>Semantic Web / Open Data / Linked </a:t>
            </a:r>
            <a:r>
              <a:rPr lang="en-US" altLang="de-DE" sz="2000" dirty="0" smtClean="0">
                <a:solidFill>
                  <a:srgbClr val="2791D6"/>
                </a:solidFill>
                <a:sym typeface="Wingdings" panose="05000000000000000000" pitchFamily="2" charset="2"/>
              </a:rPr>
              <a:t>Heritage</a:t>
            </a:r>
          </a:p>
          <a:p>
            <a:endParaRPr lang="en-US" altLang="de-DE" sz="800" dirty="0" smtClean="0">
              <a:solidFill>
                <a:srgbClr val="2791D6"/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altLang="de-DE" sz="2400" dirty="0" smtClean="0">
                <a:sym typeface="Wingdings" panose="05000000000000000000" pitchFamily="2" charset="2"/>
              </a:rPr>
              <a:t>BSZ-Thesauri &amp; </a:t>
            </a:r>
            <a:r>
              <a:rPr lang="en-US" altLang="de-DE" sz="2400" dirty="0" err="1" smtClean="0">
                <a:sym typeface="Wingdings" panose="05000000000000000000" pitchFamily="2" charset="2"/>
              </a:rPr>
              <a:t>weitere</a:t>
            </a:r>
            <a:r>
              <a:rPr lang="en-US" altLang="de-DE" sz="2400" dirty="0" smtClean="0">
                <a:sym typeface="Wingdings" panose="05000000000000000000" pitchFamily="2" charset="2"/>
              </a:rPr>
              <a:t> </a:t>
            </a:r>
            <a:r>
              <a:rPr lang="en-US" altLang="de-DE" sz="2400" dirty="0" err="1" smtClean="0">
                <a:sym typeface="Wingdings" panose="05000000000000000000" pitchFamily="2" charset="2"/>
              </a:rPr>
              <a:t>Normdaten</a:t>
            </a:r>
            <a:r>
              <a:rPr lang="en-US" altLang="de-DE" sz="2400" dirty="0" smtClean="0">
                <a:sym typeface="Wingdings" panose="05000000000000000000" pitchFamily="2" charset="2"/>
              </a:rPr>
              <a:t> (</a:t>
            </a:r>
            <a:r>
              <a:rPr lang="en-US" altLang="de-DE" sz="2400" dirty="0" err="1">
                <a:sym typeface="Wingdings" panose="05000000000000000000" pitchFamily="2" charset="2"/>
              </a:rPr>
              <a:t>für</a:t>
            </a:r>
            <a:r>
              <a:rPr lang="en-US" altLang="de-DE" sz="2400" dirty="0">
                <a:sym typeface="Wingdings" panose="05000000000000000000" pitchFamily="2" charset="2"/>
              </a:rPr>
              <a:t> </a:t>
            </a:r>
            <a:r>
              <a:rPr lang="en-US" altLang="de-DE" sz="2400" dirty="0" err="1" smtClean="0">
                <a:sym typeface="Wingdings" panose="05000000000000000000" pitchFamily="2" charset="2"/>
              </a:rPr>
              <a:t>Personen</a:t>
            </a:r>
            <a:r>
              <a:rPr lang="en-US" altLang="de-DE" sz="2400" dirty="0" smtClean="0">
                <a:sym typeface="Wingdings" panose="05000000000000000000" pitchFamily="2" charset="2"/>
              </a:rPr>
              <a:t>: AKL, ULAN, </a:t>
            </a:r>
            <a:r>
              <a:rPr lang="en-US" altLang="de-DE" sz="2400" u="sng" dirty="0" smtClean="0">
                <a:sym typeface="Wingdings" panose="05000000000000000000" pitchFamily="2" charset="2"/>
              </a:rPr>
              <a:t>GND</a:t>
            </a:r>
            <a:r>
              <a:rPr lang="en-US" altLang="de-DE" sz="2400" dirty="0" smtClean="0"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  <a:tabLst>
                <a:tab pos="361950" algn="l"/>
              </a:tabLst>
            </a:pPr>
            <a:r>
              <a:rPr lang="en-US" altLang="de-DE" sz="2000" dirty="0">
                <a:sym typeface="Wingdings" panose="05000000000000000000" pitchFamily="2" charset="2"/>
              </a:rPr>
              <a:t>	</a:t>
            </a:r>
            <a:r>
              <a:rPr lang="en-US" altLang="de-DE" sz="2000" dirty="0" smtClean="0">
                <a:sym typeface="Wingdings" panose="05000000000000000000" pitchFamily="2" charset="2"/>
                <a:hlinkClick r:id="rId2"/>
              </a:rPr>
              <a:t>Link auf BSZ-Wiki</a:t>
            </a:r>
            <a:endParaRPr lang="de-DE" altLang="de-DE" sz="2000" dirty="0"/>
          </a:p>
        </p:txBody>
      </p:sp>
    </p:spTree>
    <p:extLst>
      <p:ext uri="{BB962C8B-B14F-4D97-AF65-F5344CB8AC3E}">
        <p14:creationId xmlns:p14="http://schemas.microsoft.com/office/powerpoint/2010/main" val="19024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4"/>
          <p:cNvSpPr>
            <a:spLocks noGrp="1"/>
          </p:cNvSpPr>
          <p:nvPr>
            <p:ph type="title"/>
          </p:nvPr>
        </p:nvSpPr>
        <p:spPr bwMode="auto">
          <a:xfrm>
            <a:off x="479376" y="188913"/>
            <a:ext cx="4751387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dirty="0" smtClean="0">
                <a:latin typeface="Arial" charset="0"/>
              </a:rPr>
              <a:t>GND in Zahlen</a:t>
            </a:r>
          </a:p>
        </p:txBody>
      </p:sp>
      <p:sp>
        <p:nvSpPr>
          <p:cNvPr id="6148" name="Fußzeilenplatzhalter 1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mtClean="0"/>
              <a:t>Jens M. Lill | FG Dokumentation im DMB | 23.10.2019</a:t>
            </a:r>
            <a:endParaRPr lang="de-DE" altLang="de-DE" dirty="0" smtClean="0"/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5471950"/>
              </p:ext>
            </p:extLst>
          </p:nvPr>
        </p:nvGraphicFramePr>
        <p:xfrm>
          <a:off x="551384" y="1052736"/>
          <a:ext cx="9534525" cy="4867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10272465" y="5573010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Stand: 17.10.2019</a:t>
            </a:r>
          </a:p>
          <a:p>
            <a:r>
              <a:rPr lang="de-DE" sz="1000" dirty="0" smtClean="0"/>
              <a:t>Abfrage via </a:t>
            </a:r>
            <a:r>
              <a:rPr lang="de-DE" sz="1000" dirty="0" err="1" smtClean="0"/>
              <a:t>WinIBW</a:t>
            </a:r>
            <a:endParaRPr lang="de-DE" sz="1000" dirty="0"/>
          </a:p>
        </p:txBody>
      </p:sp>
      <p:sp>
        <p:nvSpPr>
          <p:cNvPr id="8" name="Textfeld 7"/>
          <p:cNvSpPr txBox="1"/>
          <p:nvPr/>
        </p:nvSpPr>
        <p:spPr>
          <a:xfrm>
            <a:off x="8018945" y="1268760"/>
            <a:ext cx="2160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&gt; 16. Mio. Normdatensätze</a:t>
            </a:r>
            <a:endParaRPr lang="de-DE" sz="1200" b="1" dirty="0"/>
          </a:p>
        </p:txBody>
      </p:sp>
    </p:spTree>
    <p:extLst>
      <p:ext uri="{BB962C8B-B14F-4D97-AF65-F5344CB8AC3E}">
        <p14:creationId xmlns:p14="http://schemas.microsoft.com/office/powerpoint/2010/main" val="326447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4"/>
          <p:cNvSpPr>
            <a:spLocks noGrp="1"/>
          </p:cNvSpPr>
          <p:nvPr>
            <p:ph type="title"/>
          </p:nvPr>
        </p:nvSpPr>
        <p:spPr bwMode="auto">
          <a:xfrm>
            <a:off x="479376" y="188913"/>
            <a:ext cx="4751387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>
                <a:latin typeface="Arial" charset="0"/>
              </a:rPr>
              <a:t>GND in Zahlen</a:t>
            </a:r>
            <a:endParaRPr lang="de-DE" altLang="de-DE" dirty="0" smtClean="0">
              <a:latin typeface="Arial" charset="0"/>
            </a:endParaRPr>
          </a:p>
        </p:txBody>
      </p:sp>
      <p:sp>
        <p:nvSpPr>
          <p:cNvPr id="6147" name="Textplatzhalter 5"/>
          <p:cNvSpPr>
            <a:spLocks noGrp="1"/>
          </p:cNvSpPr>
          <p:nvPr>
            <p:ph type="body" sz="quarter" idx="13"/>
          </p:nvPr>
        </p:nvSpPr>
        <p:spPr bwMode="auto">
          <a:xfrm>
            <a:off x="479376" y="1196975"/>
            <a:ext cx="11233248" cy="467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de-DE" altLang="de-DE" sz="2400" dirty="0" smtClean="0">
                <a:latin typeface="Arial" charset="0"/>
              </a:rPr>
              <a:t>Tagesaktueller Zuwachs (Beispiel: 22.10.2019)?</a:t>
            </a:r>
            <a:r>
              <a:rPr lang="de-DE" altLang="de-DE" sz="2400" dirty="0">
                <a:latin typeface="Arial" charset="0"/>
              </a:rPr>
              <a:t/>
            </a:r>
            <a:br>
              <a:rPr lang="de-DE" altLang="de-DE" sz="2400" dirty="0">
                <a:latin typeface="Arial" charset="0"/>
              </a:rPr>
            </a:br>
            <a:r>
              <a:rPr lang="de-DE" altLang="de-DE" sz="2400" dirty="0" smtClean="0">
                <a:latin typeface="Arial" charset="0"/>
                <a:sym typeface="Wingdings" panose="05000000000000000000" pitchFamily="2" charset="2"/>
              </a:rPr>
              <a:t> </a:t>
            </a:r>
            <a:r>
              <a:rPr lang="de-DE" altLang="de-DE" sz="2400" dirty="0" smtClean="0">
                <a:latin typeface="Arial" charset="0"/>
              </a:rPr>
              <a:t>Recherche </a:t>
            </a:r>
            <a:r>
              <a:rPr lang="de-DE" altLang="de-DE" sz="2400" dirty="0">
                <a:latin typeface="Arial" charset="0"/>
              </a:rPr>
              <a:t>in OGND, </a:t>
            </a:r>
            <a:r>
              <a:rPr lang="de-DE" altLang="de-DE" sz="2400" dirty="0" smtClean="0">
                <a:latin typeface="Arial" charset="0"/>
                <a:hlinkClick r:id="rId2"/>
              </a:rPr>
              <a:t>http://ognd.bsz-bw.de</a:t>
            </a:r>
            <a:endParaRPr lang="de-DE" altLang="de-DE" sz="2400" dirty="0" smtClean="0">
              <a:latin typeface="Arial" charset="0"/>
            </a:endParaRPr>
          </a:p>
          <a:p>
            <a:pPr marL="0" indent="0">
              <a:buNone/>
            </a:pPr>
            <a:endParaRPr lang="de-DE" altLang="de-DE" sz="2400" dirty="0">
              <a:latin typeface="Arial" charset="0"/>
            </a:endParaRPr>
          </a:p>
          <a:p>
            <a:pPr lvl="1">
              <a:buFont typeface="Arial" charset="0"/>
              <a:buChar char="•"/>
            </a:pPr>
            <a:r>
              <a:rPr lang="de-DE" altLang="de-DE" sz="2000" dirty="0" smtClean="0">
                <a:latin typeface="Arial" charset="0"/>
              </a:rPr>
              <a:t>Personen </a:t>
            </a:r>
            <a:r>
              <a:rPr lang="de-DE" altLang="de-DE" sz="2000" dirty="0" smtClean="0">
                <a:latin typeface="Arial" charset="0"/>
                <a:sym typeface="Wingdings" panose="05000000000000000000" pitchFamily="2" charset="2"/>
              </a:rPr>
              <a:t> </a:t>
            </a:r>
            <a:r>
              <a:rPr lang="de-DE" altLang="de-DE" sz="2000" dirty="0" err="1" smtClean="0">
                <a:latin typeface="Arial" charset="0"/>
                <a:sym typeface="Wingdings" panose="05000000000000000000" pitchFamily="2" charset="2"/>
              </a:rPr>
              <a:t>Suchterm</a:t>
            </a:r>
            <a:r>
              <a:rPr lang="de-DE" altLang="de-DE" sz="2000" dirty="0">
                <a:latin typeface="Arial" charset="0"/>
                <a:sym typeface="Wingdings" panose="05000000000000000000" pitchFamily="2" charset="2"/>
              </a:rPr>
              <a:t> „</a:t>
            </a:r>
            <a:r>
              <a:rPr lang="de-DE" altLang="de-DE" sz="2000" dirty="0" smtClean="0">
                <a:latin typeface="Arial" charset="0"/>
                <a:sym typeface="Wingdings" panose="05000000000000000000" pitchFamily="2" charset="2"/>
              </a:rPr>
              <a:t>sen:2019-10-22 </a:t>
            </a:r>
            <a:r>
              <a:rPr lang="de-DE" altLang="de-DE" sz="2000" dirty="0">
                <a:latin typeface="Arial" charset="0"/>
                <a:sym typeface="Wingdings" panose="05000000000000000000" pitchFamily="2" charset="2"/>
              </a:rPr>
              <a:t>und </a:t>
            </a:r>
            <a:r>
              <a:rPr lang="de-DE" altLang="de-DE" sz="2000" dirty="0" err="1" smtClean="0">
                <a:latin typeface="Arial" charset="0"/>
                <a:sym typeface="Wingdings" panose="05000000000000000000" pitchFamily="2" charset="2"/>
              </a:rPr>
              <a:t>ent:piz</a:t>
            </a:r>
            <a:r>
              <a:rPr lang="de-DE" altLang="de-DE" sz="2000" dirty="0" smtClean="0">
                <a:latin typeface="Arial" charset="0"/>
                <a:sym typeface="Wingdings" panose="05000000000000000000" pitchFamily="2" charset="2"/>
              </a:rPr>
              <a:t>“ (1.203)</a:t>
            </a:r>
            <a:endParaRPr lang="de-DE" altLang="de-DE" sz="2000" dirty="0">
              <a:latin typeface="Arial" charset="0"/>
            </a:endParaRPr>
          </a:p>
          <a:p>
            <a:pPr lvl="1">
              <a:buFont typeface="Arial" charset="0"/>
              <a:buChar char="•"/>
            </a:pPr>
            <a:r>
              <a:rPr lang="de-DE" altLang="de-DE" sz="2000" dirty="0" smtClean="0">
                <a:latin typeface="Arial" charset="0"/>
              </a:rPr>
              <a:t>GND (alle Entitäten) </a:t>
            </a:r>
            <a:r>
              <a:rPr lang="de-DE" altLang="de-DE" sz="2000" dirty="0">
                <a:latin typeface="Arial" charset="0"/>
                <a:sym typeface="Wingdings" panose="05000000000000000000" pitchFamily="2" charset="2"/>
              </a:rPr>
              <a:t> </a:t>
            </a:r>
            <a:r>
              <a:rPr lang="de-DE" altLang="de-DE" sz="2000" dirty="0" err="1" smtClean="0">
                <a:latin typeface="Arial" charset="0"/>
                <a:sym typeface="Wingdings" panose="05000000000000000000" pitchFamily="2" charset="2"/>
              </a:rPr>
              <a:t>Suchterm</a:t>
            </a:r>
            <a:r>
              <a:rPr lang="de-DE" altLang="de-DE" sz="2000" dirty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de-DE" altLang="de-DE" sz="2000" dirty="0" smtClean="0">
                <a:latin typeface="Arial" charset="0"/>
                <a:sym typeface="Wingdings" panose="05000000000000000000" pitchFamily="2" charset="2"/>
              </a:rPr>
              <a:t>„sen:2019-10-22 </a:t>
            </a:r>
            <a:r>
              <a:rPr lang="de-DE" altLang="de-DE" sz="2000" dirty="0">
                <a:latin typeface="Arial" charset="0"/>
                <a:sym typeface="Wingdings" panose="05000000000000000000" pitchFamily="2" charset="2"/>
              </a:rPr>
              <a:t>und </a:t>
            </a:r>
            <a:r>
              <a:rPr lang="de-DE" altLang="de-DE" sz="2000" dirty="0" err="1">
                <a:latin typeface="Arial" charset="0"/>
                <a:sym typeface="Wingdings" panose="05000000000000000000" pitchFamily="2" charset="2"/>
              </a:rPr>
              <a:t>ent:gnd</a:t>
            </a:r>
            <a:r>
              <a:rPr lang="de-DE" altLang="de-DE" sz="2000" dirty="0" smtClean="0">
                <a:latin typeface="Arial" charset="0"/>
                <a:sym typeface="Wingdings" panose="05000000000000000000" pitchFamily="2" charset="2"/>
              </a:rPr>
              <a:t>“ (1.639)</a:t>
            </a:r>
            <a:endParaRPr lang="de-DE" altLang="de-DE" sz="2000" dirty="0">
              <a:latin typeface="Arial" charset="0"/>
            </a:endParaRPr>
          </a:p>
          <a:p>
            <a:pPr marL="0" indent="0" eaLnBrk="1" hangingPunct="1">
              <a:buNone/>
            </a:pPr>
            <a:endParaRPr lang="de-DE" altLang="de-DE" sz="2400" dirty="0">
              <a:latin typeface="Arial" charset="0"/>
            </a:endParaRPr>
          </a:p>
          <a:p>
            <a:pPr marL="0" indent="0" eaLnBrk="1" hangingPunct="1">
              <a:buNone/>
            </a:pPr>
            <a:endParaRPr lang="de-DE" altLang="de-DE" sz="2400" dirty="0">
              <a:latin typeface="Arial" charset="0"/>
            </a:endParaRPr>
          </a:p>
        </p:txBody>
      </p:sp>
      <p:sp>
        <p:nvSpPr>
          <p:cNvPr id="6148" name="Fußzeilenplatzhalter 1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mtClean="0"/>
              <a:t>Jens M. Lill | FG Dokumentation im DMB | 23.10.2019</a:t>
            </a:r>
            <a:endParaRPr lang="de-DE" altLang="de-DE" dirty="0" smtClean="0"/>
          </a:p>
        </p:txBody>
      </p:sp>
      <p:pic>
        <p:nvPicPr>
          <p:cNvPr id="1028" name="Picture 4" descr="C:\Users\lill\AppData\Local\Temp\SNAGHTML1137fa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3669381"/>
            <a:ext cx="916305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24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4"/>
          <p:cNvSpPr>
            <a:spLocks noGrp="1"/>
          </p:cNvSpPr>
          <p:nvPr>
            <p:ph type="title"/>
          </p:nvPr>
        </p:nvSpPr>
        <p:spPr bwMode="auto">
          <a:xfrm>
            <a:off x="479376" y="188913"/>
            <a:ext cx="684076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dirty="0" smtClean="0">
                <a:latin typeface="Arial" charset="0"/>
              </a:rPr>
              <a:t>GND-Webformular für Personen</a:t>
            </a:r>
          </a:p>
        </p:txBody>
      </p:sp>
      <p:sp>
        <p:nvSpPr>
          <p:cNvPr id="6147" name="Textplatzhalter 5"/>
          <p:cNvSpPr>
            <a:spLocks noGrp="1"/>
          </p:cNvSpPr>
          <p:nvPr>
            <p:ph type="body" sz="quarter" idx="13"/>
          </p:nvPr>
        </p:nvSpPr>
        <p:spPr bwMode="auto">
          <a:xfrm>
            <a:off x="6384032" y="1196975"/>
            <a:ext cx="5328592" cy="467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400" dirty="0" smtClean="0">
                <a:latin typeface="Arial" charset="0"/>
              </a:rPr>
              <a:t>Angebot der Dt. Nationalbibliothek </a:t>
            </a:r>
            <a:endParaRPr lang="de-DE" altLang="de-DE" sz="2400" dirty="0">
              <a:latin typeface="Arial" charset="0"/>
            </a:endParaRPr>
          </a:p>
          <a:p>
            <a:r>
              <a:rPr lang="de-DE" altLang="de-DE" sz="2400" dirty="0">
                <a:latin typeface="Arial" charset="0"/>
              </a:rPr>
              <a:t>Vereinfachte Eingabemöglichkeit ohne Regelwerkskenntnisse</a:t>
            </a:r>
          </a:p>
          <a:p>
            <a:r>
              <a:rPr lang="de-DE" altLang="de-DE" sz="2400" dirty="0">
                <a:latin typeface="Arial" charset="0"/>
              </a:rPr>
              <a:t>Ideal für nicht-bibliothekarische </a:t>
            </a:r>
            <a:r>
              <a:rPr lang="de-DE" altLang="de-DE" sz="2400" dirty="0" smtClean="0">
                <a:latin typeface="Arial" charset="0"/>
              </a:rPr>
              <a:t>Einrichtungen, Nutzer</a:t>
            </a:r>
            <a:endParaRPr lang="de-DE" altLang="de-DE" sz="2400" dirty="0">
              <a:latin typeface="Arial" charset="0"/>
            </a:endParaRPr>
          </a:p>
          <a:p>
            <a:pPr lvl="1"/>
            <a:r>
              <a:rPr lang="de-DE" altLang="de-DE" sz="2000" dirty="0" smtClean="0">
                <a:latin typeface="Arial" charset="0"/>
              </a:rPr>
              <a:t>Wikipedia-Redakteure</a:t>
            </a:r>
          </a:p>
          <a:p>
            <a:pPr lvl="1"/>
            <a:r>
              <a:rPr lang="de-DE" altLang="de-DE" sz="2000" dirty="0" smtClean="0">
                <a:latin typeface="Arial" charset="0"/>
              </a:rPr>
              <a:t>Landesarchiv Baden-Württemberg</a:t>
            </a:r>
          </a:p>
          <a:p>
            <a:pPr lvl="1"/>
            <a:r>
              <a:rPr lang="de-DE" altLang="de-DE" sz="2000" dirty="0" smtClean="0">
                <a:latin typeface="Arial" charset="0"/>
              </a:rPr>
              <a:t>kleinere Bibliotheken</a:t>
            </a:r>
          </a:p>
          <a:p>
            <a:pPr lvl="1"/>
            <a:r>
              <a:rPr lang="de-DE" altLang="de-DE" sz="2000" dirty="0" smtClean="0">
                <a:latin typeface="Arial" charset="0"/>
              </a:rPr>
              <a:t>Salomon </a:t>
            </a:r>
            <a:r>
              <a:rPr lang="de-DE" altLang="de-DE" sz="2000" dirty="0">
                <a:latin typeface="Arial" charset="0"/>
              </a:rPr>
              <a:t>Ludwig </a:t>
            </a:r>
            <a:r>
              <a:rPr lang="de-DE" altLang="de-DE" sz="2000" dirty="0" smtClean="0">
                <a:latin typeface="Arial" charset="0"/>
              </a:rPr>
              <a:t>Steinheim-Institut (Forschungseinrichtung)</a:t>
            </a:r>
          </a:p>
          <a:p>
            <a:pPr lvl="1"/>
            <a:r>
              <a:rPr lang="de-DE" altLang="de-DE" sz="2000" dirty="0" err="1" smtClean="0">
                <a:latin typeface="Arial" charset="0"/>
              </a:rPr>
              <a:t>MusIS-Museen</a:t>
            </a:r>
            <a:endParaRPr lang="de-DE" altLang="de-DE" sz="2000" dirty="0" smtClean="0">
              <a:latin typeface="Arial" charset="0"/>
            </a:endParaRPr>
          </a:p>
          <a:p>
            <a:r>
              <a:rPr lang="de-DE" altLang="de-DE" sz="2400" dirty="0" smtClean="0">
                <a:latin typeface="Arial" charset="0"/>
              </a:rPr>
              <a:t>Vorteil: parallele Nutzung der</a:t>
            </a:r>
            <a:br>
              <a:rPr lang="de-DE" altLang="de-DE" sz="2400" dirty="0" smtClean="0">
                <a:latin typeface="Arial" charset="0"/>
              </a:rPr>
            </a:br>
            <a:r>
              <a:rPr lang="de-DE" altLang="de-DE" sz="2400" dirty="0" smtClean="0">
                <a:latin typeface="Arial" charset="0"/>
              </a:rPr>
              <a:t>Log-in-Daten möglich</a:t>
            </a:r>
            <a:endParaRPr lang="de-DE" altLang="de-DE" sz="2400" dirty="0">
              <a:latin typeface="Arial" charset="0"/>
            </a:endParaRPr>
          </a:p>
        </p:txBody>
      </p:sp>
      <p:sp>
        <p:nvSpPr>
          <p:cNvPr id="6148" name="Fußzeilenplatzhalter 1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mtClean="0"/>
              <a:t>Jens M. Lill | FG Dokumentation im DMB | 23.10.2019</a:t>
            </a:r>
            <a:endParaRPr lang="de-DE" altLang="de-DE" dirty="0" smtClean="0"/>
          </a:p>
        </p:txBody>
      </p:sp>
      <p:pic>
        <p:nvPicPr>
          <p:cNvPr id="5" name="Picture 2" descr="C:\Users\lill\AppData\Local\Temp\SNAGHTML1ba1f0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774541"/>
            <a:ext cx="5998662" cy="565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Nach oben gekrümmter Pfeil 10"/>
          <p:cNvSpPr/>
          <p:nvPr/>
        </p:nvSpPr>
        <p:spPr>
          <a:xfrm>
            <a:off x="911424" y="1412776"/>
            <a:ext cx="1368152" cy="288032"/>
          </a:xfrm>
          <a:prstGeom prst="curvedUpArrow">
            <a:avLst/>
          </a:prstGeom>
          <a:solidFill>
            <a:srgbClr val="2791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314892" y="117542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GND-Identifier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186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4"/>
          <p:cNvSpPr>
            <a:spLocks noGrp="1"/>
          </p:cNvSpPr>
          <p:nvPr>
            <p:ph type="title"/>
          </p:nvPr>
        </p:nvSpPr>
        <p:spPr bwMode="auto">
          <a:xfrm>
            <a:off x="479376" y="188913"/>
            <a:ext cx="6264696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>
                <a:latin typeface="Arial" charset="0"/>
              </a:rPr>
              <a:t>GND-Webformular für Personen</a:t>
            </a:r>
            <a:endParaRPr lang="de-DE" altLang="de-DE" dirty="0" smtClean="0">
              <a:latin typeface="Arial" charset="0"/>
            </a:endParaRPr>
          </a:p>
        </p:txBody>
      </p:sp>
      <p:sp>
        <p:nvSpPr>
          <p:cNvPr id="6148" name="Fußzeilenplatzhalter 1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mtClean="0"/>
              <a:t>Jens M. Lill | FG Dokumentation im DMB | 23.10.2019</a:t>
            </a:r>
            <a:endParaRPr lang="de-DE" altLang="de-DE" dirty="0" smtClean="0"/>
          </a:p>
        </p:txBody>
      </p:sp>
      <p:pic>
        <p:nvPicPr>
          <p:cNvPr id="6" name="Picture 2" descr="C:\Users\lill\AppData\Local\Temp\SNAGHTML1c4e06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49" y="1061883"/>
            <a:ext cx="4734147" cy="326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lill\AppData\Local\Temp\SNAGHTML1c55dd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3501007"/>
            <a:ext cx="6392491" cy="243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5393034" y="1340768"/>
            <a:ext cx="581553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4963" lvl="0" indent="-334963" defTabSz="449263" fontAlgn="auto">
              <a:spcBef>
                <a:spcPct val="20000"/>
              </a:spcBef>
              <a:spcAft>
                <a:spcPts val="0"/>
              </a:spcAft>
              <a:buFontTx/>
              <a:buChar char="•"/>
              <a:tabLst>
                <a:tab pos="334963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</a:tabLst>
              <a:defRPr/>
            </a:pP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Neueingabe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und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Ergänzungen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von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bestehenden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Normdatensätzen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334963" lvl="0" indent="-334963" defTabSz="449263" fontAlgn="auto">
              <a:spcBef>
                <a:spcPct val="20000"/>
              </a:spcBef>
              <a:spcAft>
                <a:spcPts val="0"/>
              </a:spcAft>
              <a:buFontTx/>
              <a:buChar char="•"/>
              <a:tabLst>
                <a:tab pos="334963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</a:tabLst>
              <a:defRPr/>
            </a:pP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berücksichtigt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auch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Regelung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für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lebende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Personen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en-GB" sz="2000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nur</a:t>
            </a:r>
            <a:r>
              <a:rPr lang="en-GB" sz="20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Jahreszahl</a:t>
            </a:r>
            <a:r>
              <a:rPr lang="en-GB" sz="20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bei</a:t>
            </a:r>
            <a:r>
              <a:rPr lang="en-GB" sz="20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G</a:t>
            </a:r>
            <a:r>
              <a:rPr lang="en-GB" sz="2000" dirty="0" err="1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eburtsdatum</a:t>
            </a:r>
            <a:r>
              <a:rPr lang="en-GB" sz="20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wird</a:t>
            </a:r>
            <a:r>
              <a:rPr lang="en-GB" sz="20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gespeichert</a:t>
            </a:r>
            <a:r>
              <a:rPr lang="en-GB" sz="20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(DSGVO)</a:t>
            </a:r>
            <a:endParaRPr lang="en-GB" sz="2000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493452" y="4716034"/>
            <a:ext cx="4810460" cy="110660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334963" lvl="0" indent="-334963" defTabSz="449263" fontAlgn="auto">
              <a:spcBef>
                <a:spcPct val="20000"/>
              </a:spcBef>
              <a:spcAft>
                <a:spcPts val="0"/>
              </a:spcAft>
              <a:buFontTx/>
              <a:buChar char="•"/>
              <a:tabLst>
                <a:tab pos="334963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</a:tabLst>
              <a:defRPr/>
            </a:pPr>
            <a:r>
              <a:rPr lang="en-GB" sz="2000" dirty="0" err="1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Vorschlagsliste</a:t>
            </a:r>
            <a:r>
              <a:rPr lang="en-GB" sz="20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aus</a:t>
            </a:r>
            <a:r>
              <a:rPr lang="en-GB" sz="20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GND-Index, </a:t>
            </a:r>
            <a:r>
              <a:rPr lang="en-GB" sz="2000" dirty="0" err="1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z.B</a:t>
            </a:r>
            <a:r>
              <a:rPr lang="en-GB" sz="20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. </a:t>
            </a:r>
            <a:r>
              <a:rPr lang="en-GB" sz="2000" dirty="0" err="1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bei</a:t>
            </a:r>
            <a:r>
              <a:rPr lang="en-GB" sz="20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Berufsangaben</a:t>
            </a:r>
            <a:r>
              <a:rPr lang="en-GB" sz="20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(</a:t>
            </a:r>
            <a:r>
              <a:rPr lang="en-GB" sz="2000" dirty="0" err="1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Grundlage</a:t>
            </a:r>
            <a:r>
              <a:rPr lang="en-GB" sz="20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: </a:t>
            </a:r>
            <a:r>
              <a:rPr lang="de-DE" sz="2000" dirty="0" smtClean="0"/>
              <a:t>GND-Systematik</a:t>
            </a:r>
            <a:r>
              <a:rPr lang="de-DE" sz="2000" dirty="0"/>
              <a:t>, Notation </a:t>
            </a:r>
            <a:r>
              <a:rPr lang="de-DE" sz="2000" dirty="0" smtClean="0"/>
              <a:t>9.4ab)</a:t>
            </a:r>
            <a:endParaRPr lang="en-GB" sz="2000" dirty="0" smtClean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4259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usIS-BSZ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sz-musis_16x9.potx" id="{33AF47FE-6B3C-4C28-81EC-99030220D26C}" vid="{39B8EA58-4927-4C5F-8782-7C10FC9B8C70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bsz-musis_16x9</Template>
  <TotalTime>0</TotalTime>
  <Words>1232</Words>
  <Application>Microsoft Office PowerPoint</Application>
  <PresentationFormat>Breitbild</PresentationFormat>
  <Paragraphs>244</Paragraphs>
  <Slides>21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Arial</vt:lpstr>
      <vt:lpstr>Calibri</vt:lpstr>
      <vt:lpstr>Verdana</vt:lpstr>
      <vt:lpstr>Wingdings</vt:lpstr>
      <vt:lpstr>MusIS-BSZ</vt:lpstr>
      <vt:lpstr>3 Jahre GND-Webformular zur Personenerfassung:  ein Erfahrungsbericht aus dem MusIS-Verbund</vt:lpstr>
      <vt:lpstr>Agenda</vt:lpstr>
      <vt:lpstr>Das BSZ…</vt:lpstr>
      <vt:lpstr>MusIS-Verbund…</vt:lpstr>
      <vt:lpstr>Standardisierung &amp; Normierung</vt:lpstr>
      <vt:lpstr>GND in Zahlen</vt:lpstr>
      <vt:lpstr>GND in Zahlen</vt:lpstr>
      <vt:lpstr>GND-Webformular für Personen</vt:lpstr>
      <vt:lpstr>GND-Webformular für Personen</vt:lpstr>
      <vt:lpstr>Voraussetzungen</vt:lpstr>
      <vt:lpstr>Relevanzkriterien für Personen</vt:lpstr>
      <vt:lpstr>Persona integrata…</vt:lpstr>
      <vt:lpstr>Nutzung im MusIS-Verbund</vt:lpstr>
      <vt:lpstr>Qualitätssicherung durch MusIS-Redaktion</vt:lpstr>
      <vt:lpstr>Redaktionsaufwand</vt:lpstr>
      <vt:lpstr>Ausblick / Zusammenspiel mit GND4C</vt:lpstr>
      <vt:lpstr>PowerPoint-Präsentation</vt:lpstr>
      <vt:lpstr>GND4C: Aktionsfelder &amp; Projektziele</vt:lpstr>
      <vt:lpstr>GND4C: Projektpartner</vt:lpstr>
      <vt:lpstr>PowerPoint-Präsentation</vt:lpstr>
      <vt:lpstr>GND4C: under construction…</vt:lpstr>
    </vt:vector>
  </TitlesOfParts>
  <Company>bsz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MusIS</dc:title>
  <dc:creator>Lill Jens</dc:creator>
  <cp:lastModifiedBy>Lill Jens</cp:lastModifiedBy>
  <cp:revision>106</cp:revision>
  <cp:lastPrinted>2012-01-02T14:03:13Z</cp:lastPrinted>
  <dcterms:created xsi:type="dcterms:W3CDTF">2019-10-17T13:03:15Z</dcterms:created>
  <dcterms:modified xsi:type="dcterms:W3CDTF">2019-10-23T05:50:42Z</dcterms:modified>
</cp:coreProperties>
</file>